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0"/>
  </p:notesMasterIdLst>
  <p:handoutMasterIdLst>
    <p:handoutMasterId r:id="rId51"/>
  </p:handoutMasterIdLst>
  <p:sldIdLst>
    <p:sldId id="258" r:id="rId4"/>
    <p:sldId id="273" r:id="rId5"/>
    <p:sldId id="329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9" r:id="rId24"/>
    <p:sldId id="284" r:id="rId25"/>
    <p:sldId id="285" r:id="rId26"/>
    <p:sldId id="286" r:id="rId27"/>
    <p:sldId id="287" r:id="rId28"/>
    <p:sldId id="288" r:id="rId29"/>
    <p:sldId id="290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20" r:id="rId42"/>
    <p:sldId id="319" r:id="rId43"/>
    <p:sldId id="324" r:id="rId44"/>
    <p:sldId id="321" r:id="rId45"/>
    <p:sldId id="322" r:id="rId46"/>
    <p:sldId id="325" r:id="rId47"/>
    <p:sldId id="326" r:id="rId48"/>
    <p:sldId id="327" r:id="rId49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Wuerth Book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Wuerth Book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Wuerth Book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Wuerth Book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Wuerth Book" pitchFamily="2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Wuerth Book" pitchFamily="2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Wuerth Book" pitchFamily="2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Wuerth Book" pitchFamily="2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Wuerth Book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6">
          <p15:clr>
            <a:srgbClr val="A4A3A4"/>
          </p15:clr>
        </p15:guide>
        <p15:guide id="2" orient="horz" pos="2632">
          <p15:clr>
            <a:srgbClr val="A4A3A4"/>
          </p15:clr>
        </p15:guide>
        <p15:guide id="3" orient="horz" pos="1083">
          <p15:clr>
            <a:srgbClr val="A4A3A4"/>
          </p15:clr>
        </p15:guide>
        <p15:guide id="4" orient="horz" pos="807">
          <p15:clr>
            <a:srgbClr val="A4A3A4"/>
          </p15:clr>
        </p15:guide>
        <p15:guide id="5" orient="horz" pos="4034">
          <p15:clr>
            <a:srgbClr val="A4A3A4"/>
          </p15:clr>
        </p15:guide>
        <p15:guide id="6" pos="3921">
          <p15:clr>
            <a:srgbClr val="A4A3A4"/>
          </p15:clr>
        </p15:guide>
        <p15:guide id="7" pos="5545">
          <p15:clr>
            <a:srgbClr val="A4A3A4"/>
          </p15:clr>
        </p15:guide>
        <p15:guide id="8" pos="3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B200"/>
    <a:srgbClr val="CC0000"/>
    <a:srgbClr val="00B0F0"/>
    <a:srgbClr val="CCFF99"/>
    <a:srgbClr val="AFD258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Objects="1">
      <p:cViewPr varScale="1">
        <p:scale>
          <a:sx n="82" d="100"/>
          <a:sy n="82" d="100"/>
        </p:scale>
        <p:origin x="102" y="792"/>
      </p:cViewPr>
      <p:guideLst>
        <p:guide orient="horz" pos="2056"/>
        <p:guide orient="horz" pos="2632"/>
        <p:guide orient="horz" pos="1083"/>
        <p:guide orient="horz" pos="807"/>
        <p:guide orient="horz" pos="4034"/>
        <p:guide pos="3921"/>
        <p:guide pos="5545"/>
        <p:guide pos="3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A23D89CD-5D2A-4DC8-B217-E31FFC0766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238B99CB-65A1-4272-90B4-D4C32841C0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0A2D0B-9AC1-4CF1-A90F-4E2BD10AFBF7}" type="datetimeFigureOut">
              <a:rPr lang="es-ES" altLang="es-ES"/>
              <a:pPr>
                <a:defRPr/>
              </a:pPr>
              <a:t>25/08/2019</a:t>
            </a:fld>
            <a:endParaRPr lang="es-ES" altLang="es-E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CAD59140-DD1E-4F95-A700-91FBB686ED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6372A13B-7DA6-462C-9284-4F3B925A32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247089-729C-4055-AC07-9980C6F6729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096E468-92C9-499B-8CDA-F5A131260F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E5FF621-6F7C-415F-9B1F-5A034D32D01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FD7C173-479B-482F-9C82-D32C76E008F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CD0DEA3-45BA-4989-92AF-75D7FE45D99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657D9DE-85B9-4E5B-ACAC-ECF1475DD5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1BB404D-2AB6-4F91-8EAD-F2DE70912E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E0AD2B-6622-4562-B874-637D1A9BE89B}" type="slidenum">
              <a:rPr lang="de-DE" altLang="es-ES"/>
              <a:pPr>
                <a:defRPr/>
              </a:pPr>
              <a:t>‹Nº›</a:t>
            </a:fld>
            <a:endParaRPr lang="de-DE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ys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219A4E5A-7FB0-4878-BE1F-BE4F49701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8900"/>
            <a:ext cx="9144000" cy="27003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Wuerth Book" pitchFamily="2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Wuerth Book" pitchFamily="2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Wuerth Book" pitchFamily="2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Wuerth Book" pitchFamily="2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Wuerth Book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Wuerth Book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Wuerth Book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Wuerth Book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Wuerth Book" pitchFamily="2" charset="0"/>
              </a:defRPr>
            </a:lvl9pPr>
          </a:lstStyle>
          <a:p>
            <a:pPr eaLnBrk="1" hangingPunct="1">
              <a:defRPr/>
            </a:pPr>
            <a:endParaRPr lang="es-ES" alt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0700" y="4178300"/>
            <a:ext cx="8281989" cy="2225675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rgbClr val="FFB200"/>
                </a:solidFill>
                <a:latin typeface="Wuerth Bold" pitchFamily="2" charset="0"/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0700" y="1719263"/>
            <a:ext cx="8264525" cy="1544637"/>
          </a:xfrm>
        </p:spPr>
        <p:txBody>
          <a:bodyPr anchor="t"/>
          <a:lstStyle>
            <a:lvl1pPr>
              <a:lnSpc>
                <a:spcPts val="5700"/>
              </a:lnSpc>
              <a:defRPr sz="57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7FEB887-0EE3-4A3C-884A-82A3FFD5D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4" b="33863"/>
          <a:stretch/>
        </p:blipFill>
        <p:spPr>
          <a:xfrm>
            <a:off x="7225212" y="250825"/>
            <a:ext cx="1546511" cy="5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0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AF0002-A083-496E-AA85-E931F5ED3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s-ES"/>
              <a:t>© Würth España, S.A., </a:t>
            </a:r>
            <a:fld id="{80AEDF30-730F-4B08-B829-57D38A27F260}" type="datetime1">
              <a:rPr lang="de-DE" altLang="es-ES"/>
              <a:pPr>
                <a:defRPr/>
              </a:pPr>
              <a:t>25.08.2019</a:t>
            </a:fld>
            <a:endParaRPr lang="de-DE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4B595-EBFE-42E2-8EA3-F496E1A740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s-ES" dirty="0"/>
              <a:t>PRESENTACIÓN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675C23-3CE7-4A09-B74D-C1D183B300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8C9B6-1CDF-4398-A57A-A9050DF1CA6C}" type="slidenum">
              <a:rPr lang="de-DE" altLang="es-ES"/>
              <a:pPr>
                <a:defRPr/>
              </a:pPr>
              <a:t>‹Nº›</a:t>
            </a:fld>
            <a:endParaRPr lang="de-DE" altLang="es-ES"/>
          </a:p>
        </p:txBody>
      </p:sp>
    </p:spTree>
    <p:extLst>
      <p:ext uri="{BB962C8B-B14F-4D97-AF65-F5344CB8AC3E}">
        <p14:creationId xmlns:p14="http://schemas.microsoft.com/office/powerpoint/2010/main" val="117534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5" dirty="0"/>
              <a:t>© </a:t>
            </a:r>
            <a:r>
              <a:rPr spc="-5" dirty="0"/>
              <a:t>SYSLED </a:t>
            </a:r>
            <a:r>
              <a:rPr dirty="0"/>
              <a:t>SPAIN </a:t>
            </a:r>
            <a:r>
              <a:rPr spc="-5" dirty="0"/>
              <a:t>S.L.</a:t>
            </a:r>
            <a:r>
              <a:rPr spc="-135" dirty="0"/>
              <a:t> </a:t>
            </a:r>
            <a:r>
              <a:rPr spc="-5" dirty="0"/>
              <a:t>22.08.2019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865"/>
              </a:lnSpc>
            </a:pPr>
            <a:fld id="{81D60167-4931-47E6-BA6A-407CBD079E47}" type="slidenum">
              <a:rPr dirty="0"/>
              <a:t>‹Nº›</a:t>
            </a:fld>
            <a:r>
              <a:rPr spc="70" dirty="0"/>
              <a:t> </a:t>
            </a:r>
            <a:r>
              <a:rPr spc="-5" dirty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276402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5" dirty="0"/>
              <a:t>© </a:t>
            </a:r>
            <a:r>
              <a:rPr spc="-5" dirty="0"/>
              <a:t>SYSLED </a:t>
            </a:r>
            <a:r>
              <a:rPr dirty="0"/>
              <a:t>SPAIN </a:t>
            </a:r>
            <a:r>
              <a:rPr spc="-5" dirty="0"/>
              <a:t>S.L.</a:t>
            </a:r>
            <a:r>
              <a:rPr spc="-135" dirty="0"/>
              <a:t> </a:t>
            </a:r>
            <a:r>
              <a:rPr spc="-5" dirty="0"/>
              <a:t>22.08.2019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865"/>
              </a:lnSpc>
            </a:pPr>
            <a:fld id="{81D60167-4931-47E6-BA6A-407CBD079E47}" type="slidenum">
              <a:rPr dirty="0"/>
              <a:t>‹Nº›</a:t>
            </a:fld>
            <a:r>
              <a:rPr spc="70" dirty="0"/>
              <a:t> </a:t>
            </a:r>
            <a:r>
              <a:rPr spc="-5" dirty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104856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61E190A3-E6BF-4CFF-A16A-FEDAF072C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9213"/>
            <a:ext cx="9144000" cy="458787"/>
          </a:xfrm>
          <a:prstGeom prst="rect">
            <a:avLst/>
          </a:prstGeom>
          <a:solidFill>
            <a:srgbClr val="FFB2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Wuerth Book" pitchFamily="2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Wuerth Book" pitchFamily="2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Wuerth Book" pitchFamily="2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Wuerth Book" pitchFamily="2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Wuerth Book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Wuerth Book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Wuerth Book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Wuerth Book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Wuerth Book" pitchFamily="2" charset="0"/>
              </a:defRPr>
            </a:lvl9pPr>
          </a:lstStyle>
          <a:p>
            <a:pPr eaLnBrk="1" hangingPunct="1">
              <a:defRPr/>
            </a:pPr>
            <a:endParaRPr lang="es-ES" altLang="es-E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78612EA7-B973-4938-9915-52F919484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0700" y="250825"/>
            <a:ext cx="57038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de-DE" altLang="es-ES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0D1279A-EE70-4FE8-8DF0-321D4AF78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1719263"/>
            <a:ext cx="828198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A00E8EC-A096-4138-B347-37A1E1943B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92838" y="6559550"/>
            <a:ext cx="26098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es-ES" dirty="0"/>
              <a:t>© SYSLED SPAIN S.L., </a:t>
            </a:r>
            <a:fld id="{A8C0E848-C79A-412D-8616-F06E54C9D866}" type="datetime1">
              <a:rPr lang="de-DE" altLang="es-ES" smtClean="0"/>
              <a:pPr>
                <a:defRPr/>
              </a:pPr>
              <a:t>25.08.2019</a:t>
            </a:fld>
            <a:endParaRPr lang="de-DE" altLang="es-E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2B3F64C-8A8D-40E9-ADAF-407C35DE09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559550"/>
            <a:ext cx="28956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chemeClr val="bg1"/>
                </a:solidFill>
                <a:latin typeface="Wuerth Extra Bold Cond" pitchFamily="2" charset="0"/>
              </a:defRPr>
            </a:lvl1pPr>
          </a:lstStyle>
          <a:p>
            <a:pPr>
              <a:defRPr/>
            </a:pPr>
            <a:r>
              <a:rPr lang="de-DE" altLang="es-ES"/>
              <a:t>PRESENTACIÓN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D72EE1F-574A-4282-A911-D014EE8C37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0700" y="6559550"/>
            <a:ext cx="1651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EB2078-F3B5-4537-A1BC-79C61B1E8482}" type="slidenum">
              <a:rPr lang="de-DE" altLang="es-ES"/>
              <a:pPr>
                <a:defRPr/>
              </a:pPr>
              <a:t>‹Nº›</a:t>
            </a:fld>
            <a:endParaRPr lang="de-DE" alt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070597-FCFB-4ACA-B5B4-99AFAD30AC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4" b="33863"/>
          <a:stretch/>
        </p:blipFill>
        <p:spPr>
          <a:xfrm>
            <a:off x="7225212" y="250825"/>
            <a:ext cx="1546511" cy="5823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80" r:id="rId3"/>
    <p:sldLayoutId id="2147483781" r:id="rId4"/>
  </p:sldLayoutIdLst>
  <p:hf hdr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Wuerth Extra Bold Cond" pitchFamily="2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Wuerth Extra Bold Cond" pitchFamily="2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Wuerth Extra Bold Cond" pitchFamily="2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Wuerth Extra Bold Cond" pitchFamily="2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Wuerth Extra Bold Cond" pitchFamily="2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Wuerth Extra Bold Cond" pitchFamily="2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Wuerth Extra Bold Cond" pitchFamily="2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Wuerth Extra Bold Cond" pitchFamily="2" charset="0"/>
        </a:defRPr>
      </a:lvl9pPr>
    </p:titleStyle>
    <p:bodyStyle>
      <a:lvl1pPr marL="354013" indent="-3540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8775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2pPr>
      <a:lvl3pPr marL="1079500" indent="-363538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433513" indent="-352425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4pPr>
      <a:lvl5pPr marL="1787525" indent="-352425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5pPr>
      <a:lvl6pPr marL="2244725" indent="-352425" algn="l" rtl="0" fontAlgn="base">
        <a:lnSpc>
          <a:spcPts val="2600"/>
        </a:lnSpc>
        <a:spcBef>
          <a:spcPct val="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6pPr>
      <a:lvl7pPr marL="2701925" indent="-352425" algn="l" rtl="0" fontAlgn="base">
        <a:lnSpc>
          <a:spcPts val="2600"/>
        </a:lnSpc>
        <a:spcBef>
          <a:spcPct val="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7pPr>
      <a:lvl8pPr marL="3159125" indent="-352425" algn="l" rtl="0" fontAlgn="base">
        <a:lnSpc>
          <a:spcPts val="2600"/>
        </a:lnSpc>
        <a:spcBef>
          <a:spcPct val="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8pPr>
      <a:lvl9pPr marL="3616325" indent="-352425" algn="l" rtl="0" fontAlgn="base">
        <a:lnSpc>
          <a:spcPts val="2600"/>
        </a:lnSpc>
        <a:spcBef>
          <a:spcPct val="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Pedro.cifuentes@sysled.es" TargetMode="Externa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edro.cifuentes@sysled.e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Pedro.cifuentes@sysled.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Pedro.cifuentes@sysled.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Pedro.cifuentes@sysled.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4823311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www.sciencedirect.com/science/article/pii/S03044238183014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Pedro.cifuentes@sysled.e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Pedro.cifuentes@sysled.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://www.sciencedirect.com/science/article/pii/S03044238183036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edro.cifuentes@sysled.es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Pedro.cifuentes@sysled.e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7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4.png"/><Relationship Id="rId2" Type="http://schemas.openxmlformats.org/officeDocument/2006/relationships/image" Target="../media/image38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jpg"/><Relationship Id="rId5" Type="http://schemas.openxmlformats.org/officeDocument/2006/relationships/image" Target="../media/image41.png"/><Relationship Id="rId15" Type="http://schemas.openxmlformats.org/officeDocument/2006/relationships/image" Target="../media/image49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Pedro.cifuentes@sysled.e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met.es/documentos/es/serviciosclimaticos/datosclimatologicos/atlas_radiacion_solar/atlas_de_radiacion_24042012.pdf" TargetMode="External"/><Relationship Id="rId2" Type="http://schemas.openxmlformats.org/officeDocument/2006/relationships/hyperlink" Target="https://en.wikipedia.org/wiki/List_of_cities_by_sunshine_duration#cite_note-12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edro.cifuentes@sysled.es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Pedro.cifuentes@sysled.e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edro.cifuentes@sysled.es" TargetMode="Externa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mailto:Pedro.cifuentes@sysled.es" TargetMode="External"/><Relationship Id="rId4" Type="http://schemas.openxmlformats.org/officeDocument/2006/relationships/image" Target="../media/image5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mailto:Pedro.cifuentes@sysled.es" TargetMode="External"/><Relationship Id="rId4" Type="http://schemas.openxmlformats.org/officeDocument/2006/relationships/image" Target="../media/image6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Pedro.cifuentes@sysled.es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edro.cifuentes@sysled.e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4823311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Pedro.cifuentes@sysled.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edro.cifuentes@sysled.e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edro.cifuentes@sysled.es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g"/><Relationship Id="rId7" Type="http://schemas.openxmlformats.org/officeDocument/2006/relationships/hyperlink" Target="mailto:Pedro.cifuentes@sysled.e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775C16-4777-4F2E-AE67-F0D7EC541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804862"/>
            <a:ext cx="9179169" cy="6088864"/>
          </a:xfrm>
          <a:prstGeom prst="rect">
            <a:avLst/>
          </a:prstGeom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ECF15B00-B262-4CB5-98E6-D1C77999C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5703888" cy="532011"/>
          </a:xfrm>
        </p:spPr>
        <p:txBody>
          <a:bodyPr/>
          <a:lstStyle/>
          <a:p>
            <a:r>
              <a:rPr lang="de-DE" altLang="es-ES" b="1" dirty="0">
                <a:solidFill>
                  <a:schemeClr val="bg1"/>
                </a:solidFill>
              </a:rPr>
              <a:t>LED HORTICULTURE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40FB85-302F-4043-8D9F-F8FEF1069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30514"/>
            <a:ext cx="1901287" cy="6743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568" y="1136776"/>
            <a:ext cx="36772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LUMENS ARE FOR</a:t>
            </a:r>
            <a:r>
              <a:rPr dirty="0"/>
              <a:t> </a:t>
            </a:r>
            <a:r>
              <a:rPr spc="-5" dirty="0"/>
              <a:t>HUMANS</a:t>
            </a:r>
          </a:p>
        </p:txBody>
      </p:sp>
      <p:sp>
        <p:nvSpPr>
          <p:cNvPr id="3" name="object 3"/>
          <p:cNvSpPr/>
          <p:nvPr/>
        </p:nvSpPr>
        <p:spPr>
          <a:xfrm>
            <a:off x="534941" y="5173979"/>
            <a:ext cx="1158216" cy="845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6648" y="5186171"/>
            <a:ext cx="879348" cy="880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8203" y="1674393"/>
            <a:ext cx="1730375" cy="101473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409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5" dirty="0">
                <a:latin typeface="Calibri"/>
                <a:cs typeface="Calibri"/>
              </a:rPr>
              <a:t>PPF =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Lumens</a:t>
            </a:r>
            <a:endParaRPr sz="190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15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5" dirty="0">
                <a:latin typeface="Calibri"/>
                <a:cs typeface="Calibri"/>
              </a:rPr>
              <a:t>PPFD =</a:t>
            </a:r>
            <a:r>
              <a:rPr sz="1900" spc="-15" dirty="0">
                <a:latin typeface="Calibri"/>
                <a:cs typeface="Calibri"/>
              </a:rPr>
              <a:t> Lux</a:t>
            </a:r>
            <a:endParaRPr sz="190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20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5" dirty="0">
                <a:latin typeface="Calibri"/>
                <a:cs typeface="Calibri"/>
              </a:rPr>
              <a:t>PAR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84576" y="1738883"/>
            <a:ext cx="5538216" cy="4154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5503" y="6565798"/>
            <a:ext cx="131000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65"/>
              </a:lnSpc>
            </a:pPr>
            <a:fld id="{81D60167-4931-47E6-BA6A-407CBD079E47}" type="slidenum">
              <a:rPr sz="800" dirty="0">
                <a:solidFill>
                  <a:srgbClr val="FFFFFF"/>
                </a:solidFill>
                <a:latin typeface="Calibri"/>
                <a:cs typeface="Calibri"/>
              </a:rPr>
              <a:t>10</a:t>
            </a:fld>
            <a:r>
              <a:rPr sz="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Pedro.cifuentes@sysled.es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475346" y="6565798"/>
            <a:ext cx="134429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8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865"/>
              </a:lnSpc>
            </a:pPr>
            <a:r>
              <a:rPr lang="en-US" spc="5"/>
              <a:t>© </a:t>
            </a:r>
            <a:r>
              <a:rPr lang="en-US" spc="-5"/>
              <a:t>SYSLED </a:t>
            </a:r>
            <a:r>
              <a:rPr lang="en-US"/>
              <a:t>SPAIN </a:t>
            </a:r>
            <a:r>
              <a:rPr lang="en-US" spc="-5"/>
              <a:t>S.L.</a:t>
            </a:r>
            <a:r>
              <a:rPr lang="en-US" spc="-135"/>
              <a:t> </a:t>
            </a:r>
            <a:r>
              <a:rPr lang="en-US" spc="-5"/>
              <a:t>22.08.2019</a:t>
            </a:r>
            <a:endParaRPr spc="-5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D240CF3-2429-4548-B12E-9F1641DDC1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503" y="264354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161" y="1352930"/>
            <a:ext cx="36772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LUMENS ARE FOR</a:t>
            </a:r>
            <a:r>
              <a:rPr dirty="0"/>
              <a:t> </a:t>
            </a:r>
            <a:r>
              <a:rPr spc="-5" dirty="0"/>
              <a:t>HUMANS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0161" y="2042616"/>
            <a:ext cx="1730375" cy="134556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409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5" dirty="0">
                <a:latin typeface="Calibri"/>
                <a:cs typeface="Calibri"/>
              </a:rPr>
              <a:t>PPF =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Lumens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15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5" dirty="0">
                <a:latin typeface="Calibri"/>
                <a:cs typeface="Calibri"/>
              </a:rPr>
              <a:t>PPFD =</a:t>
            </a:r>
            <a:r>
              <a:rPr sz="1900" spc="-15" dirty="0">
                <a:latin typeface="Calibri"/>
                <a:cs typeface="Calibri"/>
              </a:rPr>
              <a:t> Lux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20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5" dirty="0">
                <a:latin typeface="Calibri"/>
                <a:cs typeface="Calibri"/>
              </a:rPr>
              <a:t>PAR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30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5" dirty="0">
                <a:latin typeface="Calibri"/>
                <a:cs typeface="Calibri"/>
              </a:rPr>
              <a:t>SPD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27984" y="890016"/>
            <a:ext cx="4539232" cy="5419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5503" y="6565798"/>
            <a:ext cx="131000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65"/>
              </a:lnSpc>
            </a:pPr>
            <a:fld id="{81D60167-4931-47E6-BA6A-407CBD079E47}" type="slidenum">
              <a:rPr sz="800" dirty="0">
                <a:solidFill>
                  <a:srgbClr val="FFFFFF"/>
                </a:solidFill>
                <a:latin typeface="Calibri"/>
                <a:cs typeface="Calibri"/>
              </a:rPr>
              <a:t>11</a:t>
            </a:fld>
            <a:r>
              <a:rPr sz="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Pedro.cifuentes@sysled.es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AC2181D-48C1-45A3-B990-51CA63E8C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73" y="129696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203" y="1079576"/>
            <a:ext cx="36772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LUMENS ARE FOR</a:t>
            </a:r>
            <a:r>
              <a:rPr dirty="0"/>
              <a:t> </a:t>
            </a:r>
            <a:r>
              <a:rPr spc="-5" dirty="0"/>
              <a:t>HUMANS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203" y="1674393"/>
            <a:ext cx="1730375" cy="167513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409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5" dirty="0">
                <a:latin typeface="Calibri"/>
                <a:cs typeface="Calibri"/>
              </a:rPr>
              <a:t>PPF =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Lumens</a:t>
            </a:r>
            <a:endParaRPr sz="190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15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5" dirty="0">
                <a:latin typeface="Calibri"/>
                <a:cs typeface="Calibri"/>
              </a:rPr>
              <a:t>PPFD =</a:t>
            </a:r>
            <a:r>
              <a:rPr sz="1900" spc="-15" dirty="0">
                <a:latin typeface="Calibri"/>
                <a:cs typeface="Calibri"/>
              </a:rPr>
              <a:t> Lux</a:t>
            </a:r>
            <a:endParaRPr sz="190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20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5" dirty="0">
                <a:latin typeface="Calibri"/>
                <a:cs typeface="Calibri"/>
              </a:rPr>
              <a:t>PAR</a:t>
            </a:r>
            <a:endParaRPr sz="190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30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5" dirty="0">
                <a:latin typeface="Calibri"/>
                <a:cs typeface="Calibri"/>
              </a:rPr>
              <a:t>SPD</a:t>
            </a:r>
            <a:endParaRPr sz="190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10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10" dirty="0">
                <a:latin typeface="Calibri"/>
                <a:cs typeface="Calibri"/>
              </a:rPr>
              <a:t>DLI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10148" y="1525656"/>
            <a:ext cx="5097987" cy="4535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" y="4038600"/>
            <a:ext cx="3238500" cy="2150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5503" y="6565798"/>
            <a:ext cx="131000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65"/>
              </a:lnSpc>
            </a:pPr>
            <a:fld id="{81D60167-4931-47E6-BA6A-407CBD079E47}" type="slidenum">
              <a:rPr sz="800" dirty="0">
                <a:solidFill>
                  <a:srgbClr val="FFFFFF"/>
                </a:solidFill>
                <a:latin typeface="Calibri"/>
                <a:cs typeface="Calibri"/>
              </a:rPr>
              <a:t>12</a:t>
            </a:fld>
            <a:r>
              <a:rPr sz="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Pedro.cifuentes@sysled.es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C0AC30-A4B6-4B78-B0FE-12DA30FFC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03" y="163932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203" y="1064863"/>
            <a:ext cx="50895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LUMENS ARE FOR HUMANS… so</a:t>
            </a:r>
            <a:r>
              <a:rPr spc="70" dirty="0"/>
              <a:t> </a:t>
            </a:r>
            <a:r>
              <a:rPr spc="-5" dirty="0"/>
              <a:t>easy?</a:t>
            </a:r>
          </a:p>
        </p:txBody>
      </p:sp>
      <p:sp>
        <p:nvSpPr>
          <p:cNvPr id="3" name="object 3"/>
          <p:cNvSpPr/>
          <p:nvPr/>
        </p:nvSpPr>
        <p:spPr>
          <a:xfrm>
            <a:off x="534941" y="5173979"/>
            <a:ext cx="1158216" cy="845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6648" y="5186171"/>
            <a:ext cx="879348" cy="880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8203" y="1674393"/>
            <a:ext cx="1730375" cy="167513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409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5" dirty="0">
                <a:latin typeface="Calibri"/>
                <a:cs typeface="Calibri"/>
              </a:rPr>
              <a:t>PPF =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Lumens</a:t>
            </a:r>
            <a:endParaRPr sz="190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15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5" dirty="0">
                <a:latin typeface="Calibri"/>
                <a:cs typeface="Calibri"/>
              </a:rPr>
              <a:t>PPFD =</a:t>
            </a:r>
            <a:r>
              <a:rPr sz="1900" spc="-15" dirty="0">
                <a:latin typeface="Calibri"/>
                <a:cs typeface="Calibri"/>
              </a:rPr>
              <a:t> Lux</a:t>
            </a:r>
            <a:endParaRPr sz="190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20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5" dirty="0">
                <a:latin typeface="Calibri"/>
                <a:cs typeface="Calibri"/>
              </a:rPr>
              <a:t>PAR</a:t>
            </a:r>
            <a:endParaRPr sz="190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30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5" dirty="0">
                <a:latin typeface="Calibri"/>
                <a:cs typeface="Calibri"/>
              </a:rPr>
              <a:t>SPD</a:t>
            </a:r>
            <a:endParaRPr sz="190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10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10" dirty="0">
                <a:latin typeface="Calibri"/>
                <a:cs typeface="Calibri"/>
              </a:rPr>
              <a:t>DLI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25139" y="1618488"/>
            <a:ext cx="5948171" cy="4460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03DC670-03C1-4E90-A1BC-60F109A94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57" y="286583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670" y="1675107"/>
            <a:ext cx="22002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PPF </a:t>
            </a:r>
            <a:r>
              <a:rPr spc="-10" dirty="0"/>
              <a:t>FOR</a:t>
            </a:r>
            <a:r>
              <a:rPr spc="-60" dirty="0"/>
              <a:t> </a:t>
            </a:r>
            <a:r>
              <a:rPr spc="-10" dirty="0"/>
              <a:t>PLANTS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5503" y="6565798"/>
            <a:ext cx="131000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65"/>
              </a:lnSpc>
            </a:pPr>
            <a:fld id="{81D60167-4931-47E6-BA6A-407CBD079E47}" type="slidenum">
              <a:rPr sz="800" dirty="0">
                <a:solidFill>
                  <a:srgbClr val="FFFFFF"/>
                </a:solidFill>
                <a:latin typeface="Calibri"/>
                <a:cs typeface="Calibri"/>
              </a:rPr>
              <a:t>14</a:t>
            </a:fld>
            <a:r>
              <a:rPr sz="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Pedro.cifuentes@sysled.es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5670" y="2532635"/>
            <a:ext cx="7312659" cy="337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795"/>
              </a:lnSpc>
              <a:spcBef>
                <a:spcPts val="95"/>
              </a:spcBef>
            </a:pPr>
            <a:r>
              <a:rPr sz="2500" b="1" spc="-10" dirty="0">
                <a:latin typeface="Calibri"/>
                <a:cs typeface="Calibri"/>
              </a:rPr>
              <a:t>Is </a:t>
            </a:r>
            <a:r>
              <a:rPr sz="2500" b="1" spc="-5" dirty="0">
                <a:latin typeface="Calibri"/>
                <a:cs typeface="Calibri"/>
              </a:rPr>
              <a:t>all about</a:t>
            </a:r>
            <a:r>
              <a:rPr sz="2500" b="1" spc="5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PPF?</a:t>
            </a:r>
            <a:endParaRPr sz="2500" dirty="0">
              <a:latin typeface="Calibri"/>
              <a:cs typeface="Calibri"/>
            </a:endParaRPr>
          </a:p>
          <a:p>
            <a:pPr marL="12700">
              <a:lnSpc>
                <a:spcPts val="2795"/>
              </a:lnSpc>
            </a:pPr>
            <a:r>
              <a:rPr sz="2500" spc="-10" dirty="0">
                <a:latin typeface="Calibri"/>
                <a:cs typeface="Calibri"/>
              </a:rPr>
              <a:t>PPF </a:t>
            </a:r>
            <a:r>
              <a:rPr sz="2500" spc="-5" dirty="0">
                <a:latin typeface="Calibri"/>
                <a:cs typeface="Calibri"/>
              </a:rPr>
              <a:t>is the quantitative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measurement</a:t>
            </a:r>
            <a:endParaRPr sz="2500" dirty="0">
              <a:latin typeface="Calibri"/>
              <a:cs typeface="Calibri"/>
            </a:endParaRPr>
          </a:p>
          <a:p>
            <a:pPr marL="12700">
              <a:lnSpc>
                <a:spcPts val="2795"/>
              </a:lnSpc>
              <a:spcBef>
                <a:spcPts val="2210"/>
              </a:spcBef>
            </a:pPr>
            <a:r>
              <a:rPr sz="2500" b="1" spc="-5" dirty="0">
                <a:latin typeface="Calibri"/>
                <a:cs typeface="Calibri"/>
              </a:rPr>
              <a:t>Ratios</a:t>
            </a:r>
            <a:endParaRPr sz="2500" dirty="0">
              <a:latin typeface="Calibri"/>
              <a:cs typeface="Calibri"/>
            </a:endParaRPr>
          </a:p>
          <a:p>
            <a:pPr marL="12700">
              <a:lnSpc>
                <a:spcPts val="2795"/>
              </a:lnSpc>
            </a:pPr>
            <a:r>
              <a:rPr sz="2500" spc="-5" dirty="0">
                <a:latin typeface="Calibri"/>
                <a:cs typeface="Calibri"/>
              </a:rPr>
              <a:t>Represent the qualitative</a:t>
            </a:r>
            <a:r>
              <a:rPr sz="2500" spc="6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measurement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339215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diet of a baby is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different from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eldery</a:t>
            </a:r>
            <a:endParaRPr sz="1800" dirty="0">
              <a:latin typeface="Calibri"/>
              <a:cs typeface="Calibri"/>
            </a:endParaRPr>
          </a:p>
          <a:p>
            <a:pPr marL="1339850" algn="ctr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40%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Proteins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+ 40%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Carbs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+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20%Fats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=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%UV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+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%RB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+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%DR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sz="180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%FR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334770" algn="ctr">
              <a:lnSpc>
                <a:spcPct val="100000"/>
              </a:lnSpc>
            </a:pPr>
            <a:r>
              <a:rPr sz="2500" spc="-10" dirty="0">
                <a:latin typeface="Calibri"/>
                <a:cs typeface="Calibri"/>
              </a:rPr>
              <a:t>FIND THE </a:t>
            </a:r>
            <a:r>
              <a:rPr sz="2500" spc="-5" dirty="0">
                <a:latin typeface="Calibri"/>
                <a:cs typeface="Calibri"/>
              </a:rPr>
              <a:t>BEST RATIO FOR </a:t>
            </a:r>
            <a:r>
              <a:rPr sz="2500" spc="-10" dirty="0">
                <a:latin typeface="Calibri"/>
                <a:cs typeface="Calibri"/>
              </a:rPr>
              <a:t>YOUR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CROPS</a:t>
            </a:r>
            <a:endParaRPr sz="2500" dirty="0">
              <a:latin typeface="Calibri"/>
              <a:cs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FC3C8A9-4ED6-4A73-B297-1E0733984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42" y="163932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2080" y="983891"/>
            <a:ext cx="7376304" cy="5411481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52069" marR="1273810">
              <a:lnSpc>
                <a:spcPts val="2590"/>
              </a:lnSpc>
              <a:spcBef>
                <a:spcPts val="520"/>
              </a:spcBef>
            </a:pPr>
            <a:r>
              <a:rPr sz="2000" b="1" spc="-5" dirty="0">
                <a:latin typeface="Calibri"/>
                <a:cs typeface="Calibri"/>
              </a:rPr>
              <a:t>PPF </a:t>
            </a:r>
            <a:r>
              <a:rPr sz="2000" b="1" spc="-10" dirty="0">
                <a:latin typeface="Calibri"/>
                <a:cs typeface="Calibri"/>
              </a:rPr>
              <a:t>FOR PLANTS </a:t>
            </a:r>
            <a:r>
              <a:rPr sz="2000" b="1" spc="-5" dirty="0">
                <a:latin typeface="Calibri"/>
                <a:cs typeface="Calibri"/>
              </a:rPr>
              <a:t>– FAR AWAY FROM</a:t>
            </a:r>
            <a:r>
              <a:rPr lang="es-ES"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PHOTOSYNTHESIS</a:t>
            </a:r>
            <a:endParaRPr lang="es-ES" sz="2000" b="1" spc="-10" dirty="0">
              <a:latin typeface="Calibri"/>
              <a:cs typeface="Calibri"/>
            </a:endParaRPr>
          </a:p>
          <a:p>
            <a:pPr marL="52069" marR="1273810">
              <a:lnSpc>
                <a:spcPts val="2590"/>
              </a:lnSpc>
              <a:spcBef>
                <a:spcPts val="520"/>
              </a:spcBef>
            </a:pPr>
            <a:r>
              <a:rPr lang="es-ES" sz="2000" b="1" spc="-5" dirty="0" err="1">
                <a:latin typeface="Calibri"/>
                <a:cs typeface="Calibri"/>
              </a:rPr>
              <a:t>Signals</a:t>
            </a:r>
            <a:r>
              <a:rPr lang="es-ES" sz="2000" b="1" spc="5" dirty="0">
                <a:latin typeface="Calibri"/>
                <a:cs typeface="Calibri"/>
              </a:rPr>
              <a:t> </a:t>
            </a:r>
            <a:r>
              <a:rPr lang="es-ES" sz="2000" b="1" spc="-5" dirty="0" err="1">
                <a:latin typeface="Calibri"/>
                <a:cs typeface="Calibri"/>
              </a:rPr>
              <a:t>cascade</a:t>
            </a:r>
            <a:endParaRPr lang="es-ES" sz="2000" b="1" spc="-5" dirty="0">
              <a:latin typeface="Calibri"/>
              <a:cs typeface="Calibri"/>
            </a:endParaRPr>
          </a:p>
          <a:p>
            <a:pPr marL="52069" marR="1273810">
              <a:lnSpc>
                <a:spcPts val="2590"/>
              </a:lnSpc>
              <a:spcBef>
                <a:spcPts val="520"/>
              </a:spcBef>
            </a:pPr>
            <a:endParaRPr lang="es-ES" sz="2000" dirty="0">
              <a:latin typeface="Calibri"/>
              <a:cs typeface="Calibri"/>
            </a:endParaRPr>
          </a:p>
          <a:p>
            <a:pPr marL="12700" marR="5080">
              <a:lnSpc>
                <a:spcPts val="2610"/>
              </a:lnSpc>
              <a:spcBef>
                <a:spcPts val="204"/>
              </a:spcBef>
            </a:pPr>
            <a:r>
              <a:rPr sz="2000" spc="-5" dirty="0">
                <a:latin typeface="Calibri"/>
                <a:cs typeface="Calibri"/>
              </a:rPr>
              <a:t>Promote/block </a:t>
            </a:r>
            <a:endParaRPr lang="es-ES" sz="2000" spc="-5" dirty="0">
              <a:latin typeface="Calibri"/>
              <a:cs typeface="Calibri"/>
            </a:endParaRPr>
          </a:p>
          <a:p>
            <a:pPr marL="12700" marR="5080">
              <a:lnSpc>
                <a:spcPts val="2610"/>
              </a:lnSpc>
              <a:spcBef>
                <a:spcPts val="204"/>
              </a:spcBef>
            </a:pPr>
            <a:r>
              <a:rPr sz="2000" spc="-5" dirty="0">
                <a:latin typeface="Calibri"/>
                <a:cs typeface="Calibri"/>
              </a:rPr>
              <a:t>different </a:t>
            </a:r>
            <a:r>
              <a:rPr sz="2000" spc="-10" dirty="0">
                <a:latin typeface="Calibri"/>
                <a:cs typeface="Calibri"/>
              </a:rPr>
              <a:t>biochemical </a:t>
            </a:r>
            <a:endParaRPr lang="es-ES" sz="2000" spc="-10" dirty="0">
              <a:latin typeface="Calibri"/>
              <a:cs typeface="Calibri"/>
            </a:endParaRPr>
          </a:p>
          <a:p>
            <a:pPr marL="12700" marR="5080">
              <a:lnSpc>
                <a:spcPts val="2610"/>
              </a:lnSpc>
              <a:spcBef>
                <a:spcPts val="204"/>
              </a:spcBef>
            </a:pPr>
            <a:r>
              <a:rPr sz="2000" spc="-5" dirty="0">
                <a:latin typeface="Calibri"/>
                <a:cs typeface="Calibri"/>
              </a:rPr>
              <a:t>behaviors  UVA </a:t>
            </a:r>
            <a:endParaRPr lang="es-ES" sz="2000" spc="-5" dirty="0">
              <a:latin typeface="Calibri"/>
              <a:cs typeface="Calibri"/>
            </a:endParaRPr>
          </a:p>
          <a:p>
            <a:pPr marL="12700" marR="5080">
              <a:lnSpc>
                <a:spcPts val="2610"/>
              </a:lnSpc>
              <a:spcBef>
                <a:spcPts val="204"/>
              </a:spcBef>
            </a:pPr>
            <a:r>
              <a:rPr sz="2000" spc="-10" dirty="0">
                <a:latin typeface="Calibri"/>
                <a:cs typeface="Calibri"/>
              </a:rPr>
              <a:t>365-400nm: </a:t>
            </a:r>
            <a:endParaRPr lang="es-ES" sz="2000" spc="-10" dirty="0">
              <a:latin typeface="Calibri"/>
              <a:cs typeface="Calibri"/>
            </a:endParaRPr>
          </a:p>
          <a:p>
            <a:pPr marL="12700" marR="5080">
              <a:lnSpc>
                <a:spcPts val="2610"/>
              </a:lnSpc>
              <a:spcBef>
                <a:spcPts val="204"/>
              </a:spcBef>
            </a:pPr>
            <a:r>
              <a:rPr sz="2000" spc="-5" dirty="0">
                <a:latin typeface="Calibri"/>
                <a:cs typeface="Calibri"/>
              </a:rPr>
              <a:t>promote resin </a:t>
            </a:r>
            <a:endParaRPr lang="es-ES" sz="2000" spc="-5" dirty="0">
              <a:latin typeface="Calibri"/>
              <a:cs typeface="Calibri"/>
            </a:endParaRPr>
          </a:p>
          <a:p>
            <a:pPr marL="12700" marR="5080">
              <a:lnSpc>
                <a:spcPts val="2610"/>
              </a:lnSpc>
              <a:spcBef>
                <a:spcPts val="204"/>
              </a:spcBef>
            </a:pPr>
            <a:r>
              <a:rPr sz="2000" spc="-5" dirty="0">
                <a:latin typeface="Calibri"/>
                <a:cs typeface="Calibri"/>
              </a:rPr>
              <a:t>generation  </a:t>
            </a:r>
            <a:endParaRPr lang="es-ES" sz="2000" spc="-5" dirty="0">
              <a:latin typeface="Calibri"/>
              <a:cs typeface="Calibri"/>
            </a:endParaRPr>
          </a:p>
          <a:p>
            <a:pPr marL="12700" marR="5080">
              <a:lnSpc>
                <a:spcPts val="2610"/>
              </a:lnSpc>
              <a:spcBef>
                <a:spcPts val="204"/>
              </a:spcBef>
            </a:pPr>
            <a:r>
              <a:rPr sz="2000" spc="-5" dirty="0">
                <a:latin typeface="Calibri"/>
                <a:cs typeface="Calibri"/>
              </a:rPr>
              <a:t>Royal Blue </a:t>
            </a:r>
            <a:endParaRPr lang="es-ES" sz="2000" spc="-5" dirty="0">
              <a:latin typeface="Calibri"/>
              <a:cs typeface="Calibri"/>
            </a:endParaRPr>
          </a:p>
          <a:p>
            <a:pPr marL="12700" marR="5080">
              <a:lnSpc>
                <a:spcPts val="2610"/>
              </a:lnSpc>
              <a:spcBef>
                <a:spcPts val="204"/>
              </a:spcBef>
            </a:pPr>
            <a:r>
              <a:rPr sz="2000" spc="-5" dirty="0">
                <a:latin typeface="Calibri"/>
                <a:cs typeface="Calibri"/>
              </a:rPr>
              <a:t>400-500nm: </a:t>
            </a:r>
            <a:endParaRPr lang="es-ES" sz="2000" spc="-5" dirty="0">
              <a:latin typeface="Calibri"/>
              <a:cs typeface="Calibri"/>
            </a:endParaRPr>
          </a:p>
          <a:p>
            <a:pPr marL="12700" marR="5080">
              <a:lnSpc>
                <a:spcPts val="2610"/>
              </a:lnSpc>
              <a:spcBef>
                <a:spcPts val="204"/>
              </a:spcBef>
            </a:pPr>
            <a:r>
              <a:rPr sz="2000" spc="-5" dirty="0">
                <a:latin typeface="Calibri"/>
                <a:cs typeface="Calibri"/>
              </a:rPr>
              <a:t>promote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rooting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560"/>
              </a:lnSpc>
            </a:pPr>
            <a:r>
              <a:rPr sz="2000" spc="-5" dirty="0">
                <a:latin typeface="Calibri"/>
                <a:cs typeface="Calibri"/>
              </a:rPr>
              <a:t>Far Red </a:t>
            </a:r>
            <a:r>
              <a:rPr sz="2000" spc="-10" dirty="0">
                <a:latin typeface="Calibri"/>
                <a:cs typeface="Calibri"/>
              </a:rPr>
              <a:t>&gt;700nm: </a:t>
            </a:r>
            <a:endParaRPr lang="es-ES" sz="2000" spc="-10" dirty="0">
              <a:latin typeface="Calibri"/>
              <a:cs typeface="Calibri"/>
            </a:endParaRPr>
          </a:p>
          <a:p>
            <a:pPr marL="12700">
              <a:lnSpc>
                <a:spcPts val="2560"/>
              </a:lnSpc>
            </a:pPr>
            <a:r>
              <a:rPr sz="2000" spc="-5" dirty="0">
                <a:latin typeface="Calibri"/>
                <a:cs typeface="Calibri"/>
              </a:rPr>
              <a:t>promote </a:t>
            </a:r>
            <a:endParaRPr lang="es-ES" sz="2000" spc="-5" dirty="0">
              <a:latin typeface="Calibri"/>
              <a:cs typeface="Calibri"/>
            </a:endParaRPr>
          </a:p>
          <a:p>
            <a:pPr marL="12700">
              <a:lnSpc>
                <a:spcPts val="2560"/>
              </a:lnSpc>
            </a:pPr>
            <a:r>
              <a:rPr sz="2000" spc="-5" dirty="0">
                <a:latin typeface="Calibri"/>
                <a:cs typeface="Calibri"/>
              </a:rPr>
              <a:t>internodal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distance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38643" y="1772816"/>
            <a:ext cx="6197853" cy="4341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98B92C-501E-4160-B6FC-6BDFA9685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27" y="243738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502" y="863119"/>
            <a:ext cx="8252961" cy="5374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5C7731B-7474-4031-8DC3-570CFC0A6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06" y="186404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568" y="1533839"/>
            <a:ext cx="180848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0" dirty="0">
                <a:latin typeface="Calibri"/>
                <a:cs typeface="Calibri"/>
              </a:rPr>
              <a:t>ADVANTAGES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0603" y="2194621"/>
            <a:ext cx="8300084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5080" indent="-354965">
              <a:lnSpc>
                <a:spcPct val="113700"/>
              </a:lnSpc>
              <a:spcBef>
                <a:spcPts val="100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HARVEST ANYWHERE/ANYTIME: </a:t>
            </a:r>
            <a:r>
              <a:rPr sz="1900" spc="-5" dirty="0">
                <a:latin typeface="Calibri"/>
                <a:cs typeface="Calibri"/>
              </a:rPr>
              <a:t>horticulturist and rise your season crops all the  year, </a:t>
            </a:r>
            <a:r>
              <a:rPr sz="1900" spc="-10" dirty="0">
                <a:latin typeface="Calibri"/>
                <a:cs typeface="Calibri"/>
              </a:rPr>
              <a:t>harvest </a:t>
            </a:r>
            <a:r>
              <a:rPr sz="1900" spc="-5" dirty="0">
                <a:latin typeface="Calibri"/>
                <a:cs typeface="Calibri"/>
              </a:rPr>
              <a:t>foreign vegs and</a:t>
            </a:r>
            <a:r>
              <a:rPr sz="1900" spc="8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fruits.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8509" y="2994151"/>
            <a:ext cx="70446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latin typeface="Calibri"/>
                <a:cs typeface="Calibri"/>
              </a:rPr>
              <a:t>Growth </a:t>
            </a:r>
            <a:r>
              <a:rPr sz="4400" spc="-20" dirty="0">
                <a:latin typeface="Calibri"/>
                <a:cs typeface="Calibri"/>
              </a:rPr>
              <a:t>tomatoes </a:t>
            </a:r>
            <a:r>
              <a:rPr sz="4400" dirty="0">
                <a:latin typeface="Calibri"/>
                <a:cs typeface="Calibri"/>
              </a:rPr>
              <a:t>in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Denmark?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69592" y="3645408"/>
            <a:ext cx="5004815" cy="2519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0" y="4148328"/>
            <a:ext cx="2665476" cy="987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5591" y="4230623"/>
            <a:ext cx="2543556" cy="941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5503" y="6565798"/>
            <a:ext cx="131000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65"/>
              </a:lnSpc>
            </a:pPr>
            <a:fld id="{81D60167-4931-47E6-BA6A-407CBD079E47}" type="slidenum">
              <a:rPr sz="800" dirty="0">
                <a:solidFill>
                  <a:srgbClr val="FFFFFF"/>
                </a:solidFill>
                <a:latin typeface="Calibri"/>
                <a:cs typeface="Calibri"/>
              </a:rPr>
              <a:t>17</a:t>
            </a:fld>
            <a:r>
              <a:rPr sz="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Pedro.cifuentes@sysled.es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C0E7467-B984-4C0F-9178-11159C221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36" y="193138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426" y="1377213"/>
            <a:ext cx="180848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0" dirty="0">
                <a:latin typeface="Calibri"/>
                <a:cs typeface="Calibri"/>
              </a:rPr>
              <a:t>ADVANTAGES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203" y="1949810"/>
            <a:ext cx="8307705" cy="101473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409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HARVEST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ANYWHERE/ANYTIME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15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IMPROVE </a:t>
            </a:r>
            <a:r>
              <a:rPr sz="1900" b="1" spc="-10" dirty="0">
                <a:latin typeface="Calibri"/>
                <a:cs typeface="Calibri"/>
              </a:rPr>
              <a:t>PRODUTION, </a:t>
            </a:r>
            <a:r>
              <a:rPr sz="1900" b="1" spc="-5" dirty="0">
                <a:latin typeface="Calibri"/>
                <a:cs typeface="Calibri"/>
              </a:rPr>
              <a:t>COST REDUCTION: </a:t>
            </a:r>
            <a:r>
              <a:rPr sz="1900" spc="-5" dirty="0">
                <a:latin typeface="Calibri"/>
                <a:cs typeface="Calibri"/>
              </a:rPr>
              <a:t>Increase your yields </a:t>
            </a:r>
            <a:r>
              <a:rPr sz="1900" spc="-10" dirty="0">
                <a:latin typeface="Calibri"/>
                <a:cs typeface="Calibri"/>
              </a:rPr>
              <a:t>production </a:t>
            </a:r>
            <a:r>
              <a:rPr sz="1900" spc="-5" dirty="0">
                <a:latin typeface="Calibri"/>
                <a:cs typeface="Calibri"/>
              </a:rPr>
              <a:t>up</a:t>
            </a:r>
            <a:r>
              <a:rPr sz="1900" spc="26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to</a:t>
            </a:r>
            <a:endParaRPr sz="1900" dirty="0">
              <a:latin typeface="Calibri"/>
              <a:cs typeface="Calibri"/>
            </a:endParaRPr>
          </a:p>
          <a:p>
            <a:pPr marL="367665">
              <a:lnSpc>
                <a:spcPct val="100000"/>
              </a:lnSpc>
              <a:spcBef>
                <a:spcPts val="320"/>
              </a:spcBef>
            </a:pPr>
            <a:r>
              <a:rPr sz="1900" spc="-5" dirty="0">
                <a:latin typeface="Calibri"/>
                <a:cs typeface="Calibri"/>
              </a:rPr>
              <a:t>27% (6), reduce water and power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consumption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3906" y="3194178"/>
            <a:ext cx="4037076" cy="2717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6162547"/>
            <a:ext cx="84874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Calibri"/>
                <a:cs typeface="Calibri"/>
              </a:rPr>
              <a:t>(6) Nighttime Supplemental LED Inter-lighting Improves </a:t>
            </a:r>
            <a:r>
              <a:rPr sz="1000" i="1" spc="-10" dirty="0">
                <a:latin typeface="Calibri"/>
                <a:cs typeface="Calibri"/>
              </a:rPr>
              <a:t>Growth </a:t>
            </a:r>
            <a:r>
              <a:rPr sz="1000" i="1" spc="-5" dirty="0">
                <a:latin typeface="Calibri"/>
                <a:cs typeface="Calibri"/>
              </a:rPr>
              <a:t>and Yield of Single-Truss Tomatoes, 2016,</a:t>
            </a:r>
            <a:r>
              <a:rPr sz="1000" i="1" spc="19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https:/</a:t>
            </a:r>
            <a:r>
              <a:rPr sz="1000" i="1" spc="-5" dirty="0">
                <a:latin typeface="Calibri"/>
                <a:cs typeface="Calibri"/>
                <a:hlinkClick r:id="rId3"/>
              </a:rPr>
              <a:t>/w</a:t>
            </a:r>
            <a:r>
              <a:rPr sz="1000" i="1" spc="-5" dirty="0">
                <a:latin typeface="Calibri"/>
                <a:cs typeface="Calibri"/>
              </a:rPr>
              <a:t>w</a:t>
            </a:r>
            <a:r>
              <a:rPr sz="1000" i="1" spc="-5" dirty="0">
                <a:latin typeface="Calibri"/>
                <a:cs typeface="Calibri"/>
                <a:hlinkClick r:id="rId3"/>
              </a:rPr>
              <a:t>w.ncbi.nlm.nih.gov/pmc/articles/PMC4823311/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BBB5D82-B708-44FB-B6CE-47E35B96B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87" y="232719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3409" y="1337000"/>
            <a:ext cx="180848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0" dirty="0">
                <a:latin typeface="Calibri"/>
                <a:cs typeface="Calibri"/>
              </a:rPr>
              <a:t>ADVANTAGES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3409" y="1839483"/>
            <a:ext cx="7913370" cy="134556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409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HARVEST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ANYWHERE/ANYTIME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15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IMPROVE </a:t>
            </a:r>
            <a:r>
              <a:rPr sz="1900" b="1" spc="-10" dirty="0">
                <a:latin typeface="Calibri"/>
                <a:cs typeface="Calibri"/>
              </a:rPr>
              <a:t>PRODUTION, </a:t>
            </a:r>
            <a:r>
              <a:rPr sz="1900" b="1" spc="-5" dirty="0">
                <a:latin typeface="Calibri"/>
                <a:cs typeface="Calibri"/>
              </a:rPr>
              <a:t>COST</a:t>
            </a:r>
            <a:r>
              <a:rPr sz="1900" b="1" spc="6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REDUCTION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20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HEALTHIER CROPS: </a:t>
            </a:r>
            <a:r>
              <a:rPr sz="1900" spc="-5" dirty="0">
                <a:latin typeface="Calibri"/>
                <a:cs typeface="Calibri"/>
              </a:rPr>
              <a:t>Reduce pesting and </a:t>
            </a:r>
            <a:r>
              <a:rPr sz="1900" spc="-10" dirty="0">
                <a:latin typeface="Calibri"/>
                <a:cs typeface="Calibri"/>
              </a:rPr>
              <a:t>fungus </a:t>
            </a:r>
            <a:r>
              <a:rPr sz="1900" spc="-5" dirty="0">
                <a:latin typeface="Calibri"/>
                <a:cs typeface="Calibri"/>
              </a:rPr>
              <a:t>impact with </a:t>
            </a:r>
            <a:r>
              <a:rPr sz="1900" spc="-10" dirty="0">
                <a:latin typeface="Calibri"/>
                <a:cs typeface="Calibri"/>
              </a:rPr>
              <a:t>UV light,</a:t>
            </a:r>
            <a:r>
              <a:rPr sz="1900" spc="2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keeping</a:t>
            </a:r>
            <a:endParaRPr sz="1900" dirty="0">
              <a:latin typeface="Calibri"/>
              <a:cs typeface="Calibri"/>
            </a:endParaRPr>
          </a:p>
          <a:p>
            <a:pPr marL="367665">
              <a:lnSpc>
                <a:spcPct val="100000"/>
              </a:lnSpc>
              <a:spcBef>
                <a:spcPts val="330"/>
              </a:spcBef>
            </a:pPr>
            <a:r>
              <a:rPr sz="1900" spc="-5" dirty="0">
                <a:latin typeface="Calibri"/>
                <a:cs typeface="Calibri"/>
              </a:rPr>
              <a:t>away chemical </a:t>
            </a:r>
            <a:r>
              <a:rPr sz="1900" spc="-10" dirty="0">
                <a:latin typeface="Calibri"/>
                <a:cs typeface="Calibri"/>
              </a:rPr>
              <a:t>products from </a:t>
            </a:r>
            <a:r>
              <a:rPr sz="1900" spc="-5" dirty="0">
                <a:latin typeface="Calibri"/>
                <a:cs typeface="Calibri"/>
              </a:rPr>
              <a:t>the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food.(7)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3" y="6192113"/>
            <a:ext cx="91186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latin typeface="Calibri"/>
                <a:cs typeface="Calibri"/>
              </a:rPr>
              <a:t>(7) </a:t>
            </a:r>
            <a:r>
              <a:rPr sz="800" i="1" dirty="0">
                <a:latin typeface="Calibri"/>
                <a:cs typeface="Calibri"/>
              </a:rPr>
              <a:t>UV-C </a:t>
            </a:r>
            <a:r>
              <a:rPr sz="800" i="1" spc="-5" dirty="0">
                <a:latin typeface="Calibri"/>
                <a:cs typeface="Calibri"/>
              </a:rPr>
              <a:t>light and pulsed light as alternatives to chemical and biological elicitors for stimulating </a:t>
            </a:r>
            <a:r>
              <a:rPr sz="800" i="1" spc="-10" dirty="0">
                <a:latin typeface="Calibri"/>
                <a:cs typeface="Calibri"/>
              </a:rPr>
              <a:t>plant </a:t>
            </a:r>
            <a:r>
              <a:rPr sz="800" i="1" spc="-5" dirty="0">
                <a:latin typeface="Calibri"/>
                <a:cs typeface="Calibri"/>
              </a:rPr>
              <a:t>natural defenses </a:t>
            </a:r>
            <a:r>
              <a:rPr sz="800" i="1" spc="-10" dirty="0">
                <a:latin typeface="Calibri"/>
                <a:cs typeface="Calibri"/>
              </a:rPr>
              <a:t>against fungal </a:t>
            </a:r>
            <a:r>
              <a:rPr sz="800" i="1" spc="-5" dirty="0">
                <a:latin typeface="Calibri"/>
                <a:cs typeface="Calibri"/>
              </a:rPr>
              <a:t>diseases, </a:t>
            </a:r>
            <a:r>
              <a:rPr sz="800" i="1" dirty="0">
                <a:latin typeface="Calibri"/>
                <a:cs typeface="Calibri"/>
              </a:rPr>
              <a:t>2018,</a:t>
            </a:r>
            <a:r>
              <a:rPr sz="800" i="1" spc="155" dirty="0">
                <a:latin typeface="Calibri"/>
                <a:cs typeface="Calibri"/>
              </a:rPr>
              <a:t> </a:t>
            </a:r>
            <a:r>
              <a:rPr sz="800" i="1" spc="-5" dirty="0">
                <a:latin typeface="Calibri"/>
                <a:cs typeface="Calibri"/>
              </a:rPr>
              <a:t>http</a:t>
            </a:r>
            <a:r>
              <a:rPr sz="800" i="1" spc="-5" dirty="0">
                <a:latin typeface="Calibri"/>
                <a:cs typeface="Calibri"/>
                <a:hlinkClick r:id="rId2"/>
              </a:rPr>
              <a:t>s://www</a:t>
            </a:r>
            <a:r>
              <a:rPr sz="800" i="1" spc="-5" dirty="0">
                <a:latin typeface="Calibri"/>
                <a:cs typeface="Calibri"/>
              </a:rPr>
              <a:t>.sci</a:t>
            </a:r>
            <a:r>
              <a:rPr sz="800" i="1" spc="-5" dirty="0">
                <a:latin typeface="Calibri"/>
                <a:cs typeface="Calibri"/>
                <a:hlinkClick r:id="rId2"/>
              </a:rPr>
              <a:t>encedirect.com/science/article/pii/S030442381830141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27376" y="3281131"/>
            <a:ext cx="4069079" cy="2718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09EDB6-62BE-4CA9-BFDE-77BC53FF1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90" y="263131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5800" y="1556792"/>
            <a:ext cx="8229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-10" dirty="0">
                <a:latin typeface="Calibri"/>
                <a:cs typeface="Calibri"/>
              </a:rPr>
              <a:t>DEX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5503" y="6565798"/>
            <a:ext cx="131000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65"/>
              </a:lnSpc>
            </a:pPr>
            <a:fld id="{81D60167-4931-47E6-BA6A-407CBD079E47}" type="slidenum">
              <a:rPr sz="800" dirty="0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r>
              <a:rPr sz="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Pedro.cifuentes@sysled.es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5800" y="2564904"/>
            <a:ext cx="3275329" cy="17972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5" dirty="0">
                <a:latin typeface="Calibri"/>
                <a:cs typeface="Calibri"/>
              </a:rPr>
              <a:t>A NEW MARKET </a:t>
            </a:r>
            <a:r>
              <a:rPr sz="1900" spc="-10" dirty="0">
                <a:latin typeface="Calibri"/>
                <a:cs typeface="Calibri"/>
              </a:rPr>
              <a:t>HAS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BORN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1620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10" dirty="0">
                <a:latin typeface="Calibri"/>
                <a:cs typeface="Calibri"/>
              </a:rPr>
              <a:t>LUMENS </a:t>
            </a:r>
            <a:r>
              <a:rPr sz="1900" spc="-5" dirty="0">
                <a:latin typeface="Calibri"/>
                <a:cs typeface="Calibri"/>
              </a:rPr>
              <a:t>ARE FOR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HUMANS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1620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APPLIANCES AND</a:t>
            </a:r>
            <a:r>
              <a:rPr sz="1900" b="1" spc="-2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PRODUCTS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1620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10" dirty="0">
                <a:latin typeface="Calibri"/>
                <a:cs typeface="Calibri"/>
              </a:rPr>
              <a:t>EXPERIENCES</a:t>
            </a:r>
            <a:endParaRPr sz="1900" dirty="0">
              <a:latin typeface="Calibri"/>
              <a:cs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98DE40B-C906-4BEE-9184-194BABA50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05" y="278365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8968" y="1524812"/>
            <a:ext cx="18618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ADVANTAGES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5503" y="6565798"/>
            <a:ext cx="131000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65"/>
              </a:lnSpc>
            </a:pPr>
            <a:fld id="{81D60167-4931-47E6-BA6A-407CBD079E47}" type="slidenum">
              <a:rPr sz="800" dirty="0">
                <a:solidFill>
                  <a:srgbClr val="FFFFFF"/>
                </a:solidFill>
                <a:latin typeface="Calibri"/>
                <a:cs typeface="Calibri"/>
              </a:rPr>
              <a:t>20</a:t>
            </a:fld>
            <a:r>
              <a:rPr sz="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Pedro.cifuentes@sysled.es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212" y="2170468"/>
            <a:ext cx="8074659" cy="3987437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409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HARVEST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ANYWHERE/ANYTIME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15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IMPROVE </a:t>
            </a:r>
            <a:r>
              <a:rPr sz="1900" b="1" spc="-10" dirty="0">
                <a:latin typeface="Calibri"/>
                <a:cs typeface="Calibri"/>
              </a:rPr>
              <a:t>PRODUTION, </a:t>
            </a:r>
            <a:r>
              <a:rPr sz="1900" b="1" spc="-5" dirty="0">
                <a:latin typeface="Calibri"/>
                <a:cs typeface="Calibri"/>
              </a:rPr>
              <a:t>COST</a:t>
            </a:r>
            <a:r>
              <a:rPr sz="1900" b="1" spc="6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REDUCTION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20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HEALTHIER </a:t>
            </a:r>
            <a:r>
              <a:rPr sz="1900" b="1" spc="-10" dirty="0">
                <a:latin typeface="Calibri"/>
                <a:cs typeface="Calibri"/>
              </a:rPr>
              <a:t>CROPS</a:t>
            </a:r>
            <a:endParaRPr sz="1900" dirty="0">
              <a:latin typeface="Calibri"/>
              <a:cs typeface="Calibri"/>
            </a:endParaRPr>
          </a:p>
          <a:p>
            <a:pPr marL="367665" marR="5080" indent="-354965">
              <a:lnSpc>
                <a:spcPct val="113700"/>
              </a:lnSpc>
              <a:spcBef>
                <a:spcPts val="15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LOWER CO2 </a:t>
            </a:r>
            <a:r>
              <a:rPr sz="1900" b="1" spc="-10" dirty="0">
                <a:latin typeface="Calibri"/>
                <a:cs typeface="Calibri"/>
              </a:rPr>
              <a:t>FOOTPRINT: </a:t>
            </a:r>
            <a:endParaRPr lang="es-ES" sz="1900" b="1" spc="-10" dirty="0">
              <a:latin typeface="Calibri"/>
              <a:cs typeface="Calibri"/>
            </a:endParaRPr>
          </a:p>
          <a:p>
            <a:pPr marL="12700" marR="5080">
              <a:lnSpc>
                <a:spcPct val="113700"/>
              </a:lnSpc>
              <a:spcBef>
                <a:spcPts val="15"/>
              </a:spcBef>
              <a:buClr>
                <a:srgbClr val="CC0000"/>
              </a:buClr>
              <a:tabLst>
                <a:tab pos="367665" algn="l"/>
                <a:tab pos="368300" algn="l"/>
              </a:tabLst>
            </a:pPr>
            <a:r>
              <a:rPr lang="es-ES" sz="1900" spc="-5" dirty="0">
                <a:latin typeface="Calibri"/>
                <a:cs typeface="Calibri"/>
              </a:rPr>
              <a:t>       </a:t>
            </a:r>
            <a:r>
              <a:rPr sz="1900" spc="-5" dirty="0">
                <a:latin typeface="Calibri"/>
                <a:cs typeface="Calibri"/>
              </a:rPr>
              <a:t>Rise crops closer to the consumers </a:t>
            </a:r>
            <a:endParaRPr lang="es-ES" sz="1900" spc="-5" dirty="0">
              <a:latin typeface="Calibri"/>
              <a:cs typeface="Calibri"/>
            </a:endParaRPr>
          </a:p>
          <a:p>
            <a:pPr marL="12700" marR="5080">
              <a:lnSpc>
                <a:spcPct val="113700"/>
              </a:lnSpc>
              <a:spcBef>
                <a:spcPts val="15"/>
              </a:spcBef>
              <a:buClr>
                <a:srgbClr val="CC0000"/>
              </a:buClr>
              <a:tabLst>
                <a:tab pos="367665" algn="l"/>
                <a:tab pos="368300" algn="l"/>
              </a:tabLst>
            </a:pPr>
            <a:r>
              <a:rPr lang="es-ES" spc="-5" dirty="0">
                <a:latin typeface="Calibri"/>
                <a:cs typeface="Calibri"/>
              </a:rPr>
              <a:t>       </a:t>
            </a:r>
            <a:r>
              <a:rPr sz="1900" spc="-5" dirty="0">
                <a:latin typeface="Calibri"/>
                <a:cs typeface="Calibri"/>
              </a:rPr>
              <a:t>reducing </a:t>
            </a:r>
            <a:r>
              <a:rPr lang="es-ES" spc="-5" dirty="0">
                <a:latin typeface="Calibri"/>
                <a:cs typeface="Calibri"/>
              </a:rPr>
              <a:t>  </a:t>
            </a: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spc="-10" dirty="0">
                <a:latin typeface="Calibri"/>
                <a:cs typeface="Calibri"/>
              </a:rPr>
              <a:t>CO2  </a:t>
            </a:r>
            <a:r>
              <a:rPr sz="1900" spc="-5" dirty="0">
                <a:latin typeface="Calibri"/>
                <a:cs typeface="Calibri"/>
              </a:rPr>
              <a:t>footprint.</a:t>
            </a:r>
            <a:endParaRPr lang="es-ES" sz="1900" spc="-5" dirty="0">
              <a:latin typeface="Calibri"/>
              <a:cs typeface="Calibri"/>
            </a:endParaRPr>
          </a:p>
          <a:p>
            <a:pPr marL="12700" marR="5080">
              <a:lnSpc>
                <a:spcPct val="113700"/>
              </a:lnSpc>
              <a:spcBef>
                <a:spcPts val="15"/>
              </a:spcBef>
              <a:buClr>
                <a:srgbClr val="CC0000"/>
              </a:buClr>
              <a:tabLst>
                <a:tab pos="367665" algn="l"/>
                <a:tab pos="368300" algn="l"/>
              </a:tabLst>
            </a:pPr>
            <a:endParaRPr lang="es-ES" spc="-5" dirty="0">
              <a:latin typeface="Calibri"/>
              <a:cs typeface="Calibri"/>
            </a:endParaRPr>
          </a:p>
          <a:p>
            <a:pPr marL="367665" marR="5080" indent="-354965">
              <a:lnSpc>
                <a:spcPct val="113700"/>
              </a:lnSpc>
              <a:spcBef>
                <a:spcPts val="15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lang="en-US" b="1" spc="-5" dirty="0">
                <a:latin typeface="Calibri"/>
                <a:cs typeface="Calibri"/>
              </a:rPr>
              <a:t>HIGH RELIABILITY: LED spectrum does not </a:t>
            </a:r>
          </a:p>
          <a:p>
            <a:pPr marL="12700" marR="5080">
              <a:lnSpc>
                <a:spcPct val="113700"/>
              </a:lnSpc>
              <a:spcBef>
                <a:spcPts val="15"/>
              </a:spcBef>
              <a:buClr>
                <a:srgbClr val="CC0000"/>
              </a:buClr>
              <a:tabLst>
                <a:tab pos="367665" algn="l"/>
                <a:tab pos="368300" algn="l"/>
              </a:tabLst>
            </a:pPr>
            <a:r>
              <a:rPr lang="en-US" b="1" spc="-5" dirty="0">
                <a:latin typeface="Calibri"/>
                <a:cs typeface="Calibri"/>
              </a:rPr>
              <a:t>       change along the </a:t>
            </a:r>
            <a:r>
              <a:rPr lang="en-US" b="1" spc="-5" dirty="0" err="1">
                <a:latin typeface="Calibri"/>
                <a:cs typeface="Calibri"/>
              </a:rPr>
              <a:t>lifespam</a:t>
            </a:r>
            <a:r>
              <a:rPr lang="en-US" b="1" spc="-5" dirty="0">
                <a:latin typeface="Calibri"/>
                <a:cs typeface="Calibri"/>
              </a:rPr>
              <a:t> of the  fixture, </a:t>
            </a:r>
          </a:p>
          <a:p>
            <a:pPr marL="12700" marR="5080">
              <a:lnSpc>
                <a:spcPct val="113700"/>
              </a:lnSpc>
              <a:spcBef>
                <a:spcPts val="15"/>
              </a:spcBef>
              <a:buClr>
                <a:srgbClr val="CC0000"/>
              </a:buClr>
              <a:tabLst>
                <a:tab pos="367665" algn="l"/>
                <a:tab pos="368300" algn="l"/>
              </a:tabLst>
            </a:pPr>
            <a:r>
              <a:rPr lang="en-US" b="1" spc="-5" dirty="0">
                <a:latin typeface="Calibri"/>
                <a:cs typeface="Calibri"/>
              </a:rPr>
              <a:t>       making studies and bigdata more accurate </a:t>
            </a:r>
          </a:p>
          <a:p>
            <a:pPr marL="12700" marR="5080">
              <a:lnSpc>
                <a:spcPct val="113700"/>
              </a:lnSpc>
              <a:spcBef>
                <a:spcPts val="15"/>
              </a:spcBef>
              <a:buClr>
                <a:srgbClr val="CC0000"/>
              </a:buClr>
              <a:tabLst>
                <a:tab pos="367665" algn="l"/>
                <a:tab pos="368300" algn="l"/>
              </a:tabLst>
            </a:pPr>
            <a:r>
              <a:rPr lang="en-US" b="1" spc="-5" dirty="0">
                <a:latin typeface="Calibri"/>
                <a:cs typeface="Calibri"/>
              </a:rPr>
              <a:t>       than HPS</a:t>
            </a:r>
          </a:p>
          <a:p>
            <a:pPr marL="12700" marR="5080">
              <a:lnSpc>
                <a:spcPct val="113700"/>
              </a:lnSpc>
              <a:spcBef>
                <a:spcPts val="15"/>
              </a:spcBef>
              <a:buClr>
                <a:srgbClr val="CC0000"/>
              </a:buClr>
              <a:tabLst>
                <a:tab pos="367665" algn="l"/>
                <a:tab pos="368300" algn="l"/>
              </a:tabLst>
            </a:pPr>
            <a:endParaRPr sz="1900" dirty="0">
              <a:latin typeface="Calibri"/>
              <a:cs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0544DD4-1F96-4D6C-80CB-58D7F2AA6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85" y="271635"/>
            <a:ext cx="1902117" cy="6767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D8557D-5186-4F9E-A824-A10A7F809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602" y="1524812"/>
            <a:ext cx="3356186" cy="34841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203" y="1267993"/>
            <a:ext cx="18618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ADVANTAGES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203" y="1674393"/>
            <a:ext cx="7844790" cy="266573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409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HARVEST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ANYWHERE/ANYTIME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15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IMPROVE </a:t>
            </a:r>
            <a:r>
              <a:rPr sz="1900" b="1" spc="-10" dirty="0">
                <a:latin typeface="Calibri"/>
                <a:cs typeface="Calibri"/>
              </a:rPr>
              <a:t>PRODUTION, </a:t>
            </a:r>
            <a:r>
              <a:rPr sz="1900" b="1" spc="-5" dirty="0">
                <a:latin typeface="Calibri"/>
                <a:cs typeface="Calibri"/>
              </a:rPr>
              <a:t>COST</a:t>
            </a:r>
            <a:r>
              <a:rPr sz="1900" b="1" spc="6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REDUCTION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20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HEALTHIER </a:t>
            </a:r>
            <a:r>
              <a:rPr sz="1900" b="1" spc="-10" dirty="0">
                <a:latin typeface="Calibri"/>
                <a:cs typeface="Calibri"/>
              </a:rPr>
              <a:t>CROPS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30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LOWER CO2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FOOTPRINT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10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HIGH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RELIABILITY</a:t>
            </a:r>
            <a:endParaRPr sz="1900" dirty="0">
              <a:latin typeface="Calibri"/>
              <a:cs typeface="Calibri"/>
            </a:endParaRPr>
          </a:p>
          <a:p>
            <a:pPr marL="367665" marR="5080" indent="-354965">
              <a:lnSpc>
                <a:spcPct val="113999"/>
              </a:lnSpc>
              <a:spcBef>
                <a:spcPts val="5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INCREASE CROPS QUALITY: </a:t>
            </a:r>
            <a:r>
              <a:rPr sz="1900" spc="-10" dirty="0">
                <a:latin typeface="Calibri"/>
                <a:cs typeface="Calibri"/>
              </a:rPr>
              <a:t>LED </a:t>
            </a:r>
            <a:r>
              <a:rPr sz="1900" spc="-5" dirty="0">
                <a:latin typeface="Calibri"/>
                <a:cs typeface="Calibri"/>
              </a:rPr>
              <a:t>tomatoes crops have a better taste and </a:t>
            </a:r>
            <a:r>
              <a:rPr sz="1900" spc="-10" dirty="0">
                <a:latin typeface="Calibri"/>
                <a:cs typeface="Calibri"/>
              </a:rPr>
              <a:t>LED  strawberries </a:t>
            </a:r>
            <a:r>
              <a:rPr sz="1900" spc="-5" dirty="0">
                <a:latin typeface="Calibri"/>
                <a:cs typeface="Calibri"/>
              </a:rPr>
              <a:t>have more antioxidants(8), making </a:t>
            </a:r>
            <a:r>
              <a:rPr sz="1900" dirty="0">
                <a:latin typeface="Calibri"/>
                <a:cs typeface="Calibri"/>
              </a:rPr>
              <a:t>them </a:t>
            </a:r>
            <a:r>
              <a:rPr sz="1900" spc="-5" dirty="0">
                <a:latin typeface="Calibri"/>
                <a:cs typeface="Calibri"/>
              </a:rPr>
              <a:t>the best </a:t>
            </a:r>
            <a:r>
              <a:rPr sz="1900" spc="-10" dirty="0">
                <a:latin typeface="Calibri"/>
                <a:cs typeface="Calibri"/>
              </a:rPr>
              <a:t>option for  organic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greenhouses.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162547"/>
            <a:ext cx="8336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Calibri"/>
                <a:cs typeface="Calibri"/>
              </a:rPr>
              <a:t>(8) LED and exogenous aminoacids application to imprevo growth and </a:t>
            </a:r>
            <a:r>
              <a:rPr sz="1000" i="1" spc="-10" dirty="0">
                <a:latin typeface="Calibri"/>
                <a:cs typeface="Calibri"/>
              </a:rPr>
              <a:t>yield </a:t>
            </a:r>
            <a:r>
              <a:rPr sz="1000" i="1" spc="-5" dirty="0">
                <a:latin typeface="Calibri"/>
                <a:cs typeface="Calibri"/>
              </a:rPr>
              <a:t>of </a:t>
            </a:r>
            <a:r>
              <a:rPr sz="1000" i="1" spc="-10" dirty="0">
                <a:latin typeface="Calibri"/>
                <a:cs typeface="Calibri"/>
              </a:rPr>
              <a:t>strawberry</a:t>
            </a:r>
            <a:r>
              <a:rPr sz="1000" i="1" spc="18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https:/</a:t>
            </a:r>
            <a:r>
              <a:rPr sz="1000" i="1" spc="-5" dirty="0">
                <a:latin typeface="Calibri"/>
                <a:cs typeface="Calibri"/>
                <a:hlinkClick r:id="rId2"/>
              </a:rPr>
              <a:t>/w</a:t>
            </a:r>
            <a:r>
              <a:rPr sz="1000" i="1" spc="-5" dirty="0">
                <a:latin typeface="Calibri"/>
                <a:cs typeface="Calibri"/>
              </a:rPr>
              <a:t>w</a:t>
            </a:r>
            <a:r>
              <a:rPr sz="1000" i="1" spc="-5" dirty="0">
                <a:latin typeface="Calibri"/>
                <a:cs typeface="Calibri"/>
                <a:hlinkClick r:id="rId2"/>
              </a:rPr>
              <a:t>w.sciencedirect.com/science/article/pii/S0304423818303674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33700" y="4221479"/>
            <a:ext cx="3456432" cy="1950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F50EBC-E7A6-42F9-B256-F05C5FF91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03" y="517653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APPLIANCES AND</a:t>
            </a:r>
            <a:r>
              <a:rPr spc="-30" dirty="0"/>
              <a:t> </a:t>
            </a:r>
            <a:r>
              <a:rPr spc="-10" dirty="0"/>
              <a:t>PRODUCTS</a:t>
            </a:r>
          </a:p>
        </p:txBody>
      </p:sp>
      <p:sp>
        <p:nvSpPr>
          <p:cNvPr id="3" name="object 3"/>
          <p:cNvSpPr/>
          <p:nvPr/>
        </p:nvSpPr>
        <p:spPr>
          <a:xfrm>
            <a:off x="1524761" y="1398269"/>
            <a:ext cx="6096000" cy="1270000"/>
          </a:xfrm>
          <a:custGeom>
            <a:avLst/>
            <a:gdLst/>
            <a:ahLst/>
            <a:cxnLst/>
            <a:rect l="l" t="t" r="r" b="b"/>
            <a:pathLst>
              <a:path w="6096000" h="1270000">
                <a:moveTo>
                  <a:pt x="5968999" y="0"/>
                </a:moveTo>
                <a:lnTo>
                  <a:pt x="127000" y="0"/>
                </a:lnTo>
                <a:lnTo>
                  <a:pt x="77581" y="9985"/>
                </a:lnTo>
                <a:lnTo>
                  <a:pt x="37210" y="37211"/>
                </a:lnTo>
                <a:lnTo>
                  <a:pt x="9985" y="77581"/>
                </a:lnTo>
                <a:lnTo>
                  <a:pt x="0" y="127000"/>
                </a:lnTo>
                <a:lnTo>
                  <a:pt x="0" y="1142491"/>
                </a:lnTo>
                <a:lnTo>
                  <a:pt x="9985" y="1191910"/>
                </a:lnTo>
                <a:lnTo>
                  <a:pt x="37211" y="1232280"/>
                </a:lnTo>
                <a:lnTo>
                  <a:pt x="77581" y="1259506"/>
                </a:lnTo>
                <a:lnTo>
                  <a:pt x="127000" y="1269491"/>
                </a:lnTo>
                <a:lnTo>
                  <a:pt x="5968999" y="1269491"/>
                </a:lnTo>
                <a:lnTo>
                  <a:pt x="6018418" y="1259506"/>
                </a:lnTo>
                <a:lnTo>
                  <a:pt x="6058789" y="1232280"/>
                </a:lnTo>
                <a:lnTo>
                  <a:pt x="6086014" y="1191910"/>
                </a:lnTo>
                <a:lnTo>
                  <a:pt x="6095999" y="1142491"/>
                </a:lnTo>
                <a:lnTo>
                  <a:pt x="6095999" y="127000"/>
                </a:lnTo>
                <a:lnTo>
                  <a:pt x="6086014" y="77581"/>
                </a:lnTo>
                <a:lnTo>
                  <a:pt x="6058789" y="37211"/>
                </a:lnTo>
                <a:lnTo>
                  <a:pt x="6018418" y="9985"/>
                </a:lnTo>
                <a:lnTo>
                  <a:pt x="596899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761" y="1987063"/>
            <a:ext cx="6096000" cy="1270000"/>
          </a:xfrm>
          <a:custGeom>
            <a:avLst/>
            <a:gdLst/>
            <a:ahLst/>
            <a:cxnLst/>
            <a:rect l="l" t="t" r="r" b="b"/>
            <a:pathLst>
              <a:path w="6096000" h="1270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5968999" y="0"/>
                </a:lnTo>
                <a:lnTo>
                  <a:pt x="6018418" y="9985"/>
                </a:lnTo>
                <a:lnTo>
                  <a:pt x="6058789" y="37211"/>
                </a:lnTo>
                <a:lnTo>
                  <a:pt x="6086014" y="77581"/>
                </a:lnTo>
                <a:lnTo>
                  <a:pt x="6095999" y="127000"/>
                </a:lnTo>
                <a:lnTo>
                  <a:pt x="6095999" y="1142491"/>
                </a:lnTo>
                <a:lnTo>
                  <a:pt x="6086014" y="1191910"/>
                </a:lnTo>
                <a:lnTo>
                  <a:pt x="6058789" y="1232280"/>
                </a:lnTo>
                <a:lnTo>
                  <a:pt x="6018418" y="1259506"/>
                </a:lnTo>
                <a:lnTo>
                  <a:pt x="5968999" y="1269491"/>
                </a:lnTo>
                <a:lnTo>
                  <a:pt x="127000" y="1269491"/>
                </a:lnTo>
                <a:lnTo>
                  <a:pt x="77581" y="1259506"/>
                </a:lnTo>
                <a:lnTo>
                  <a:pt x="37211" y="1232280"/>
                </a:lnTo>
                <a:lnTo>
                  <a:pt x="9985" y="1191910"/>
                </a:lnTo>
                <a:lnTo>
                  <a:pt x="0" y="1142491"/>
                </a:lnTo>
                <a:lnTo>
                  <a:pt x="0" y="1270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1254" y="1524761"/>
            <a:ext cx="1219200" cy="1016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1254" y="1524761"/>
            <a:ext cx="1219200" cy="1016635"/>
          </a:xfrm>
          <a:custGeom>
            <a:avLst/>
            <a:gdLst/>
            <a:ahLst/>
            <a:cxnLst/>
            <a:rect l="l" t="t" r="r" b="b"/>
            <a:pathLst>
              <a:path w="1219200" h="1016635">
                <a:moveTo>
                  <a:pt x="0" y="101600"/>
                </a:moveTo>
                <a:lnTo>
                  <a:pt x="7981" y="62043"/>
                </a:lnTo>
                <a:lnTo>
                  <a:pt x="29749" y="29749"/>
                </a:lnTo>
                <a:lnTo>
                  <a:pt x="62043" y="7981"/>
                </a:lnTo>
                <a:lnTo>
                  <a:pt x="101600" y="0"/>
                </a:lnTo>
                <a:lnTo>
                  <a:pt x="1117600" y="0"/>
                </a:lnTo>
                <a:lnTo>
                  <a:pt x="1157156" y="7981"/>
                </a:lnTo>
                <a:lnTo>
                  <a:pt x="1189450" y="29749"/>
                </a:lnTo>
                <a:lnTo>
                  <a:pt x="1211218" y="62043"/>
                </a:lnTo>
                <a:lnTo>
                  <a:pt x="1219200" y="101600"/>
                </a:lnTo>
                <a:lnTo>
                  <a:pt x="1219200" y="914908"/>
                </a:lnTo>
                <a:lnTo>
                  <a:pt x="1211218" y="954464"/>
                </a:lnTo>
                <a:lnTo>
                  <a:pt x="1189450" y="986758"/>
                </a:lnTo>
                <a:lnTo>
                  <a:pt x="1157156" y="1008526"/>
                </a:lnTo>
                <a:lnTo>
                  <a:pt x="1117600" y="1016508"/>
                </a:lnTo>
                <a:lnTo>
                  <a:pt x="101600" y="1016508"/>
                </a:lnTo>
                <a:lnTo>
                  <a:pt x="62043" y="1008526"/>
                </a:lnTo>
                <a:lnTo>
                  <a:pt x="29749" y="986758"/>
                </a:lnTo>
                <a:lnTo>
                  <a:pt x="7981" y="954464"/>
                </a:lnTo>
                <a:lnTo>
                  <a:pt x="0" y="914908"/>
                </a:lnTo>
                <a:lnTo>
                  <a:pt x="0" y="1016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761" y="2794254"/>
            <a:ext cx="6096000" cy="1271270"/>
          </a:xfrm>
          <a:custGeom>
            <a:avLst/>
            <a:gdLst/>
            <a:ahLst/>
            <a:cxnLst/>
            <a:rect l="l" t="t" r="r" b="b"/>
            <a:pathLst>
              <a:path w="6096000" h="1271270">
                <a:moveTo>
                  <a:pt x="5968872" y="0"/>
                </a:moveTo>
                <a:lnTo>
                  <a:pt x="127126" y="0"/>
                </a:lnTo>
                <a:lnTo>
                  <a:pt x="77634" y="9987"/>
                </a:lnTo>
                <a:lnTo>
                  <a:pt x="37226" y="37226"/>
                </a:lnTo>
                <a:lnTo>
                  <a:pt x="9987" y="77634"/>
                </a:lnTo>
                <a:lnTo>
                  <a:pt x="0" y="127126"/>
                </a:lnTo>
                <a:lnTo>
                  <a:pt x="0" y="1143889"/>
                </a:lnTo>
                <a:lnTo>
                  <a:pt x="9987" y="1193381"/>
                </a:lnTo>
                <a:lnTo>
                  <a:pt x="37226" y="1233789"/>
                </a:lnTo>
                <a:lnTo>
                  <a:pt x="77634" y="1261028"/>
                </a:lnTo>
                <a:lnTo>
                  <a:pt x="127126" y="1271016"/>
                </a:lnTo>
                <a:lnTo>
                  <a:pt x="5968872" y="1271016"/>
                </a:lnTo>
                <a:lnTo>
                  <a:pt x="6018365" y="1261028"/>
                </a:lnTo>
                <a:lnTo>
                  <a:pt x="6058773" y="1233789"/>
                </a:lnTo>
                <a:lnTo>
                  <a:pt x="6086012" y="1193381"/>
                </a:lnTo>
                <a:lnTo>
                  <a:pt x="6095999" y="1143889"/>
                </a:lnTo>
                <a:lnTo>
                  <a:pt x="6095999" y="127126"/>
                </a:lnTo>
                <a:lnTo>
                  <a:pt x="6086012" y="77634"/>
                </a:lnTo>
                <a:lnTo>
                  <a:pt x="6058773" y="37226"/>
                </a:lnTo>
                <a:lnTo>
                  <a:pt x="6018365" y="9987"/>
                </a:lnTo>
                <a:lnTo>
                  <a:pt x="596887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761" y="2794254"/>
            <a:ext cx="6096000" cy="1271270"/>
          </a:xfrm>
          <a:custGeom>
            <a:avLst/>
            <a:gdLst/>
            <a:ahLst/>
            <a:cxnLst/>
            <a:rect l="l" t="t" r="r" b="b"/>
            <a:pathLst>
              <a:path w="6096000" h="1271270">
                <a:moveTo>
                  <a:pt x="0" y="127126"/>
                </a:moveTo>
                <a:lnTo>
                  <a:pt x="9987" y="77634"/>
                </a:lnTo>
                <a:lnTo>
                  <a:pt x="37226" y="37226"/>
                </a:lnTo>
                <a:lnTo>
                  <a:pt x="77634" y="9987"/>
                </a:lnTo>
                <a:lnTo>
                  <a:pt x="127126" y="0"/>
                </a:lnTo>
                <a:lnTo>
                  <a:pt x="5968872" y="0"/>
                </a:lnTo>
                <a:lnTo>
                  <a:pt x="6018365" y="9987"/>
                </a:lnTo>
                <a:lnTo>
                  <a:pt x="6058773" y="37226"/>
                </a:lnTo>
                <a:lnTo>
                  <a:pt x="6086012" y="77634"/>
                </a:lnTo>
                <a:lnTo>
                  <a:pt x="6095999" y="127126"/>
                </a:lnTo>
                <a:lnTo>
                  <a:pt x="6095999" y="1143889"/>
                </a:lnTo>
                <a:lnTo>
                  <a:pt x="6086012" y="1193381"/>
                </a:lnTo>
                <a:lnTo>
                  <a:pt x="6058773" y="1233789"/>
                </a:lnTo>
                <a:lnTo>
                  <a:pt x="6018365" y="1261028"/>
                </a:lnTo>
                <a:lnTo>
                  <a:pt x="5968872" y="1271016"/>
                </a:lnTo>
                <a:lnTo>
                  <a:pt x="127126" y="1271016"/>
                </a:lnTo>
                <a:lnTo>
                  <a:pt x="77634" y="1261028"/>
                </a:lnTo>
                <a:lnTo>
                  <a:pt x="37226" y="1233789"/>
                </a:lnTo>
                <a:lnTo>
                  <a:pt x="9987" y="1193381"/>
                </a:lnTo>
                <a:lnTo>
                  <a:pt x="0" y="1143889"/>
                </a:lnTo>
                <a:lnTo>
                  <a:pt x="0" y="12712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51254" y="2922270"/>
            <a:ext cx="1219200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51254" y="2922270"/>
            <a:ext cx="1219200" cy="1015365"/>
          </a:xfrm>
          <a:custGeom>
            <a:avLst/>
            <a:gdLst/>
            <a:ahLst/>
            <a:cxnLst/>
            <a:rect l="l" t="t" r="r" b="b"/>
            <a:pathLst>
              <a:path w="1219200" h="1015364">
                <a:moveTo>
                  <a:pt x="0" y="101472"/>
                </a:moveTo>
                <a:lnTo>
                  <a:pt x="7979" y="61989"/>
                </a:lnTo>
                <a:lnTo>
                  <a:pt x="29733" y="29733"/>
                </a:lnTo>
                <a:lnTo>
                  <a:pt x="61989" y="7979"/>
                </a:lnTo>
                <a:lnTo>
                  <a:pt x="101472" y="0"/>
                </a:lnTo>
                <a:lnTo>
                  <a:pt x="1117727" y="0"/>
                </a:lnTo>
                <a:lnTo>
                  <a:pt x="1157210" y="7979"/>
                </a:lnTo>
                <a:lnTo>
                  <a:pt x="1189466" y="29733"/>
                </a:lnTo>
                <a:lnTo>
                  <a:pt x="1211220" y="61989"/>
                </a:lnTo>
                <a:lnTo>
                  <a:pt x="1219200" y="101472"/>
                </a:lnTo>
                <a:lnTo>
                  <a:pt x="1219200" y="913510"/>
                </a:lnTo>
                <a:lnTo>
                  <a:pt x="1211220" y="952994"/>
                </a:lnTo>
                <a:lnTo>
                  <a:pt x="1189466" y="985250"/>
                </a:lnTo>
                <a:lnTo>
                  <a:pt x="1157210" y="1007004"/>
                </a:lnTo>
                <a:lnTo>
                  <a:pt x="1117727" y="1014983"/>
                </a:lnTo>
                <a:lnTo>
                  <a:pt x="101472" y="1014983"/>
                </a:lnTo>
                <a:lnTo>
                  <a:pt x="61989" y="1007004"/>
                </a:lnTo>
                <a:lnTo>
                  <a:pt x="29733" y="985250"/>
                </a:lnTo>
                <a:lnTo>
                  <a:pt x="7979" y="952994"/>
                </a:lnTo>
                <a:lnTo>
                  <a:pt x="0" y="913510"/>
                </a:lnTo>
                <a:lnTo>
                  <a:pt x="0" y="10147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761" y="4191761"/>
            <a:ext cx="6096000" cy="1270000"/>
          </a:xfrm>
          <a:custGeom>
            <a:avLst/>
            <a:gdLst/>
            <a:ahLst/>
            <a:cxnLst/>
            <a:rect l="l" t="t" r="r" b="b"/>
            <a:pathLst>
              <a:path w="6096000" h="1270000">
                <a:moveTo>
                  <a:pt x="5968999" y="0"/>
                </a:moveTo>
                <a:lnTo>
                  <a:pt x="127000" y="0"/>
                </a:lnTo>
                <a:lnTo>
                  <a:pt x="77581" y="9985"/>
                </a:lnTo>
                <a:lnTo>
                  <a:pt x="37210" y="37211"/>
                </a:lnTo>
                <a:lnTo>
                  <a:pt x="9985" y="77581"/>
                </a:lnTo>
                <a:lnTo>
                  <a:pt x="0" y="127000"/>
                </a:lnTo>
                <a:lnTo>
                  <a:pt x="0" y="1142492"/>
                </a:lnTo>
                <a:lnTo>
                  <a:pt x="9985" y="1191910"/>
                </a:lnTo>
                <a:lnTo>
                  <a:pt x="37211" y="1232281"/>
                </a:lnTo>
                <a:lnTo>
                  <a:pt x="77581" y="1259506"/>
                </a:lnTo>
                <a:lnTo>
                  <a:pt x="127000" y="1269492"/>
                </a:lnTo>
                <a:lnTo>
                  <a:pt x="5968999" y="1269492"/>
                </a:lnTo>
                <a:lnTo>
                  <a:pt x="6018418" y="1259506"/>
                </a:lnTo>
                <a:lnTo>
                  <a:pt x="6058789" y="1232281"/>
                </a:lnTo>
                <a:lnTo>
                  <a:pt x="6086014" y="1191910"/>
                </a:lnTo>
                <a:lnTo>
                  <a:pt x="6095999" y="1142492"/>
                </a:lnTo>
                <a:lnTo>
                  <a:pt x="6095999" y="127000"/>
                </a:lnTo>
                <a:lnTo>
                  <a:pt x="6086014" y="77581"/>
                </a:lnTo>
                <a:lnTo>
                  <a:pt x="6058789" y="37211"/>
                </a:lnTo>
                <a:lnTo>
                  <a:pt x="6018418" y="9985"/>
                </a:lnTo>
                <a:lnTo>
                  <a:pt x="596899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41602" y="4917649"/>
            <a:ext cx="6096000" cy="1270000"/>
          </a:xfrm>
          <a:custGeom>
            <a:avLst/>
            <a:gdLst/>
            <a:ahLst/>
            <a:cxnLst/>
            <a:rect l="l" t="t" r="r" b="b"/>
            <a:pathLst>
              <a:path w="6096000" h="1270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5968999" y="0"/>
                </a:lnTo>
                <a:lnTo>
                  <a:pt x="6018418" y="9985"/>
                </a:lnTo>
                <a:lnTo>
                  <a:pt x="6058789" y="37211"/>
                </a:lnTo>
                <a:lnTo>
                  <a:pt x="6086014" y="77581"/>
                </a:lnTo>
                <a:lnTo>
                  <a:pt x="6095999" y="127000"/>
                </a:lnTo>
                <a:lnTo>
                  <a:pt x="6095999" y="1142492"/>
                </a:lnTo>
                <a:lnTo>
                  <a:pt x="6086014" y="1191910"/>
                </a:lnTo>
                <a:lnTo>
                  <a:pt x="6058789" y="1232280"/>
                </a:lnTo>
                <a:lnTo>
                  <a:pt x="6018418" y="1259506"/>
                </a:lnTo>
                <a:lnTo>
                  <a:pt x="5968999" y="1269492"/>
                </a:lnTo>
                <a:lnTo>
                  <a:pt x="127000" y="1269492"/>
                </a:lnTo>
                <a:lnTo>
                  <a:pt x="77581" y="1259506"/>
                </a:lnTo>
                <a:lnTo>
                  <a:pt x="37211" y="1232281"/>
                </a:lnTo>
                <a:lnTo>
                  <a:pt x="9985" y="1191910"/>
                </a:lnTo>
                <a:lnTo>
                  <a:pt x="0" y="1142492"/>
                </a:lnTo>
                <a:lnTo>
                  <a:pt x="0" y="1270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30398" y="1305351"/>
            <a:ext cx="4507865" cy="402526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R&amp;D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centers,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Institutes,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Indoor</a:t>
            </a:r>
            <a:r>
              <a:rPr sz="19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farming</a:t>
            </a:r>
            <a:endParaRPr sz="1900" dirty="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690"/>
              </a:spcBef>
              <a:buChar char="•"/>
              <a:tabLst>
                <a:tab pos="1270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Requires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accurated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spectrum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endParaRPr sz="1500" dirty="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30"/>
              </a:spcBef>
              <a:buChar char="•"/>
              <a:tabLst>
                <a:tab pos="1270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Need custom products,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Price is</a:t>
            </a:r>
            <a:r>
              <a:rPr sz="1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secondary</a:t>
            </a:r>
            <a:endParaRPr sz="1500" dirty="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20"/>
              </a:spcBef>
              <a:buChar char="•"/>
              <a:tabLst>
                <a:tab pos="1270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High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penetration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lighting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innovations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Calibri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Greenhouses</a:t>
            </a:r>
            <a:endParaRPr sz="1900" dirty="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690"/>
              </a:spcBef>
              <a:buChar char="•"/>
              <a:tabLst>
                <a:tab pos="1270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Requires industrial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reliable</a:t>
            </a:r>
            <a:r>
              <a:rPr sz="1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endParaRPr sz="1500" dirty="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30"/>
              </a:spcBef>
              <a:buChar char="•"/>
              <a:tabLst>
                <a:tab pos="1270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Demand best performace products, not highest</a:t>
            </a: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output</a:t>
            </a:r>
            <a:endParaRPr sz="1500" dirty="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20"/>
              </a:spcBef>
              <a:buChar char="•"/>
              <a:tabLst>
                <a:tab pos="1270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Low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penetration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lighting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innovations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Calibri"/>
              <a:buChar char="•"/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Cannabis</a:t>
            </a:r>
            <a:endParaRPr sz="1900" dirty="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690"/>
              </a:spcBef>
              <a:buChar char="•"/>
              <a:tabLst>
                <a:tab pos="1270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Demand highest lighting requirements, not</a:t>
            </a:r>
            <a:r>
              <a:rPr sz="1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performance</a:t>
            </a:r>
            <a:endParaRPr sz="1500" dirty="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30"/>
              </a:spcBef>
              <a:buChar char="•"/>
              <a:tabLst>
                <a:tab pos="127000" algn="l"/>
              </a:tabLst>
            </a:pP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Top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turnover</a:t>
            </a:r>
            <a:r>
              <a:rPr sz="15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endParaRPr sz="1500" dirty="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20"/>
              </a:spcBef>
              <a:buChar char="•"/>
              <a:tabLst>
                <a:tab pos="127000" algn="l"/>
              </a:tabLst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Market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tied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HID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lamps since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60s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51254" y="4318253"/>
            <a:ext cx="1219200" cy="1016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1254" y="4318253"/>
            <a:ext cx="1219200" cy="1016635"/>
          </a:xfrm>
          <a:custGeom>
            <a:avLst/>
            <a:gdLst/>
            <a:ahLst/>
            <a:cxnLst/>
            <a:rect l="l" t="t" r="r" b="b"/>
            <a:pathLst>
              <a:path w="1219200" h="1016635">
                <a:moveTo>
                  <a:pt x="0" y="101600"/>
                </a:moveTo>
                <a:lnTo>
                  <a:pt x="7981" y="62043"/>
                </a:lnTo>
                <a:lnTo>
                  <a:pt x="29749" y="29749"/>
                </a:lnTo>
                <a:lnTo>
                  <a:pt x="62043" y="7981"/>
                </a:lnTo>
                <a:lnTo>
                  <a:pt x="101600" y="0"/>
                </a:lnTo>
                <a:lnTo>
                  <a:pt x="1117600" y="0"/>
                </a:lnTo>
                <a:lnTo>
                  <a:pt x="1157156" y="7981"/>
                </a:lnTo>
                <a:lnTo>
                  <a:pt x="1189450" y="29749"/>
                </a:lnTo>
                <a:lnTo>
                  <a:pt x="1211218" y="62043"/>
                </a:lnTo>
                <a:lnTo>
                  <a:pt x="1219200" y="101600"/>
                </a:lnTo>
                <a:lnTo>
                  <a:pt x="1219200" y="914908"/>
                </a:lnTo>
                <a:lnTo>
                  <a:pt x="1211218" y="954464"/>
                </a:lnTo>
                <a:lnTo>
                  <a:pt x="1189450" y="986758"/>
                </a:lnTo>
                <a:lnTo>
                  <a:pt x="1157156" y="1008526"/>
                </a:lnTo>
                <a:lnTo>
                  <a:pt x="1117600" y="1016508"/>
                </a:lnTo>
                <a:lnTo>
                  <a:pt x="101600" y="1016508"/>
                </a:lnTo>
                <a:lnTo>
                  <a:pt x="62043" y="1008526"/>
                </a:lnTo>
                <a:lnTo>
                  <a:pt x="29749" y="986758"/>
                </a:lnTo>
                <a:lnTo>
                  <a:pt x="7981" y="954464"/>
                </a:lnTo>
                <a:lnTo>
                  <a:pt x="0" y="914908"/>
                </a:lnTo>
                <a:lnTo>
                  <a:pt x="0" y="1016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17C6E4D-89A3-4C9B-AC42-28B16555A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03" y="209991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958" y="1228966"/>
            <a:ext cx="744283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APPLIANCES AND </a:t>
            </a:r>
            <a:r>
              <a:rPr spc="-10" dirty="0"/>
              <a:t>PRODUCTS </a:t>
            </a:r>
            <a:r>
              <a:rPr spc="-5" dirty="0"/>
              <a:t>– NOT ONLY</a:t>
            </a:r>
            <a:r>
              <a:rPr spc="90" dirty="0"/>
              <a:t> </a:t>
            </a:r>
            <a:r>
              <a:rPr spc="-10" dirty="0"/>
              <a:t>MICROMOLES</a:t>
            </a:r>
          </a:p>
        </p:txBody>
      </p:sp>
      <p:sp>
        <p:nvSpPr>
          <p:cNvPr id="3" name="object 3"/>
          <p:cNvSpPr/>
          <p:nvPr/>
        </p:nvSpPr>
        <p:spPr>
          <a:xfrm>
            <a:off x="1397448" y="3017090"/>
            <a:ext cx="5986666" cy="1537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54673" y="1858213"/>
            <a:ext cx="90424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solidFill>
                  <a:srgbClr val="00AF50"/>
                </a:solidFill>
                <a:latin typeface="Calibri"/>
                <a:cs typeface="Calibri"/>
              </a:rPr>
              <a:t>HYBRIDS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503" y="6565798"/>
            <a:ext cx="131000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65"/>
              </a:lnSpc>
            </a:pPr>
            <a:fld id="{81D60167-4931-47E6-BA6A-407CBD079E47}" type="slidenum">
              <a:rPr sz="800" dirty="0">
                <a:solidFill>
                  <a:srgbClr val="FFFFFF"/>
                </a:solidFill>
                <a:latin typeface="Calibri"/>
                <a:cs typeface="Calibri"/>
              </a:rPr>
              <a:t>23</a:t>
            </a:fld>
            <a:r>
              <a:rPr sz="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Pedro.cifuentes@sysled.es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9191" y="1718513"/>
            <a:ext cx="1704339" cy="1146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3555">
              <a:lnSpc>
                <a:spcPct val="100000"/>
              </a:lnSpc>
              <a:spcBef>
                <a:spcPts val="95"/>
              </a:spcBef>
            </a:pPr>
            <a:r>
              <a:rPr sz="1900" b="1" spc="-50" dirty="0">
                <a:solidFill>
                  <a:srgbClr val="CC0000"/>
                </a:solidFill>
                <a:latin typeface="Calibri"/>
                <a:cs typeface="Calibri"/>
              </a:rPr>
              <a:t>SATIVA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b="1" spc="-10" dirty="0">
                <a:solidFill>
                  <a:srgbClr val="CC0000"/>
                </a:solidFill>
                <a:latin typeface="Calibri"/>
                <a:cs typeface="Calibri"/>
              </a:rPr>
              <a:t>PRED</a:t>
            </a:r>
            <a:r>
              <a:rPr sz="1900" b="1" spc="-5" dirty="0">
                <a:solidFill>
                  <a:srgbClr val="CC0000"/>
                </a:solidFill>
                <a:latin typeface="Calibri"/>
                <a:cs typeface="Calibri"/>
              </a:rPr>
              <a:t>OMINANCE</a:t>
            </a:r>
            <a:endParaRPr sz="1900">
              <a:latin typeface="Calibri"/>
              <a:cs typeface="Calibri"/>
            </a:endParaRPr>
          </a:p>
          <a:p>
            <a:pPr marL="158115" marR="914400" algn="just">
              <a:lnSpc>
                <a:spcPct val="100000"/>
              </a:lnSpc>
              <a:spcBef>
                <a:spcPts val="300"/>
              </a:spcBef>
            </a:pPr>
            <a:r>
              <a:rPr sz="1100" spc="-5" dirty="0">
                <a:solidFill>
                  <a:srgbClr val="CC0000"/>
                </a:solidFill>
                <a:latin typeface="Calibri"/>
                <a:cs typeface="Calibri"/>
              </a:rPr>
              <a:t>Sour</a:t>
            </a:r>
            <a:r>
              <a:rPr sz="1100" spc="-8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C0000"/>
                </a:solidFill>
                <a:latin typeface="Calibri"/>
                <a:cs typeface="Calibri"/>
              </a:rPr>
              <a:t>diesel  Jack Herer  Amnesia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9441" y="2339467"/>
            <a:ext cx="1049655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00AF50"/>
                </a:solidFill>
                <a:latin typeface="Calibri"/>
                <a:cs typeface="Calibri"/>
              </a:rPr>
              <a:t>OG Kush  Pineapple</a:t>
            </a:r>
            <a:r>
              <a:rPr sz="1100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00AF50"/>
                </a:solidFill>
                <a:latin typeface="Calibri"/>
                <a:cs typeface="Calibri"/>
              </a:rPr>
              <a:t>Express  </a:t>
            </a:r>
            <a:r>
              <a:rPr sz="1100" dirty="0">
                <a:solidFill>
                  <a:srgbClr val="00AF50"/>
                </a:solidFill>
                <a:latin typeface="Calibri"/>
                <a:cs typeface="Calibri"/>
              </a:rPr>
              <a:t>Carmagnola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4763" y="1712467"/>
            <a:ext cx="1704339" cy="1126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826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solidFill>
                  <a:srgbClr val="6F2F9F"/>
                </a:solidFill>
                <a:latin typeface="Calibri"/>
                <a:cs typeface="Calibri"/>
              </a:rPr>
              <a:t>INDICA  </a:t>
            </a:r>
            <a:r>
              <a:rPr sz="1900" b="1" spc="-10" dirty="0">
                <a:solidFill>
                  <a:srgbClr val="6F2F9F"/>
                </a:solidFill>
                <a:latin typeface="Calibri"/>
                <a:cs typeface="Calibri"/>
              </a:rPr>
              <a:t>PRED</a:t>
            </a:r>
            <a:r>
              <a:rPr sz="1900" b="1" spc="-5" dirty="0">
                <a:solidFill>
                  <a:srgbClr val="6F2F9F"/>
                </a:solidFill>
                <a:latin typeface="Calibri"/>
                <a:cs typeface="Calibri"/>
              </a:rPr>
              <a:t>OMINANCE</a:t>
            </a:r>
            <a:endParaRPr sz="1900">
              <a:latin typeface="Calibri"/>
              <a:cs typeface="Calibri"/>
            </a:endParaRPr>
          </a:p>
          <a:p>
            <a:pPr marL="19050" marR="788670">
              <a:lnSpc>
                <a:spcPct val="100000"/>
              </a:lnSpc>
              <a:spcBef>
                <a:spcPts val="150"/>
              </a:spcBef>
            </a:pPr>
            <a:r>
              <a:rPr sz="1100" dirty="0">
                <a:solidFill>
                  <a:srgbClr val="6F2F9F"/>
                </a:solidFill>
                <a:latin typeface="Calibri"/>
                <a:cs typeface="Calibri"/>
              </a:rPr>
              <a:t>Northern</a:t>
            </a:r>
            <a:r>
              <a:rPr sz="11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6F2F9F"/>
                </a:solidFill>
                <a:latin typeface="Calibri"/>
                <a:cs typeface="Calibri"/>
              </a:rPr>
              <a:t>Lights  </a:t>
            </a:r>
            <a:r>
              <a:rPr sz="1100" dirty="0">
                <a:solidFill>
                  <a:srgbClr val="6F2F9F"/>
                </a:solidFill>
                <a:latin typeface="Calibri"/>
                <a:cs typeface="Calibri"/>
              </a:rPr>
              <a:t>Blueberry  </a:t>
            </a:r>
            <a:r>
              <a:rPr sz="1100" spc="-5" dirty="0">
                <a:solidFill>
                  <a:srgbClr val="6F2F9F"/>
                </a:solidFill>
                <a:latin typeface="Calibri"/>
                <a:cs typeface="Calibri"/>
              </a:rPr>
              <a:t>Compolti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1685" y="4956759"/>
            <a:ext cx="502475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solidFill>
                  <a:srgbClr val="CC0000"/>
                </a:solidFill>
                <a:latin typeface="Calibri"/>
                <a:cs typeface="Calibri"/>
              </a:rPr>
              <a:t>ALSO </a:t>
            </a:r>
            <a:r>
              <a:rPr sz="1900" b="1" spc="-25" dirty="0">
                <a:solidFill>
                  <a:srgbClr val="CC0000"/>
                </a:solidFill>
                <a:latin typeface="Calibri"/>
                <a:cs typeface="Calibri"/>
              </a:rPr>
              <a:t>AVAILABLE </a:t>
            </a:r>
            <a:r>
              <a:rPr sz="1900" b="1" spc="-10" dirty="0">
                <a:solidFill>
                  <a:srgbClr val="CC0000"/>
                </a:solidFill>
                <a:latin typeface="Calibri"/>
                <a:cs typeface="Calibri"/>
              </a:rPr>
              <a:t>FOR </a:t>
            </a:r>
            <a:r>
              <a:rPr sz="1900" b="1" spc="-20" dirty="0">
                <a:solidFill>
                  <a:srgbClr val="CC0000"/>
                </a:solidFill>
                <a:latin typeface="Calibri"/>
                <a:cs typeface="Calibri"/>
              </a:rPr>
              <a:t>SUPPLEMENTARY</a:t>
            </a:r>
            <a:r>
              <a:rPr sz="1900" b="1" spc="3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CC0000"/>
                </a:solidFill>
                <a:latin typeface="Calibri"/>
                <a:cs typeface="Calibri"/>
              </a:rPr>
              <a:t>LIGHTING:</a:t>
            </a:r>
            <a:endParaRPr sz="1900">
              <a:latin typeface="Calibri"/>
              <a:cs typeface="Calibri"/>
            </a:endParaRPr>
          </a:p>
          <a:p>
            <a:pPr marL="1529080" indent="-342900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1528445" algn="l"/>
                <a:tab pos="1529080" algn="l"/>
              </a:tabLst>
            </a:pPr>
            <a:r>
              <a:rPr sz="1900" b="1" spc="-20" dirty="0">
                <a:solidFill>
                  <a:srgbClr val="CC0000"/>
                </a:solidFill>
                <a:latin typeface="Calibri"/>
                <a:cs typeface="Calibri"/>
              </a:rPr>
              <a:t>Vegetative</a:t>
            </a:r>
            <a:r>
              <a:rPr sz="1900" b="1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CC0000"/>
                </a:solidFill>
                <a:latin typeface="Calibri"/>
                <a:cs typeface="Calibri"/>
              </a:rPr>
              <a:t>supplement</a:t>
            </a:r>
            <a:endParaRPr sz="1900">
              <a:latin typeface="Calibri"/>
              <a:cs typeface="Calibri"/>
            </a:endParaRPr>
          </a:p>
          <a:p>
            <a:pPr marL="1564005" indent="-342900">
              <a:lnSpc>
                <a:spcPct val="100000"/>
              </a:lnSpc>
              <a:buFont typeface="Calibri"/>
              <a:buChar char="-"/>
              <a:tabLst>
                <a:tab pos="1564005" algn="l"/>
                <a:tab pos="1564640" algn="l"/>
              </a:tabLst>
            </a:pPr>
            <a:r>
              <a:rPr sz="1900" b="1" spc="-5" dirty="0">
                <a:solidFill>
                  <a:srgbClr val="CC0000"/>
                </a:solidFill>
                <a:latin typeface="Calibri"/>
                <a:cs typeface="Calibri"/>
              </a:rPr>
              <a:t>Flowering supplement</a:t>
            </a:r>
            <a:endParaRPr sz="1900">
              <a:latin typeface="Calibri"/>
              <a:cs typeface="Calibri"/>
            </a:endParaRPr>
          </a:p>
          <a:p>
            <a:pPr marL="1082040">
              <a:lnSpc>
                <a:spcPct val="100000"/>
              </a:lnSpc>
              <a:tabLst>
                <a:tab pos="1424940" algn="l"/>
              </a:tabLst>
            </a:pPr>
            <a:r>
              <a:rPr sz="1900" spc="-5" dirty="0">
                <a:solidFill>
                  <a:srgbClr val="CC0000"/>
                </a:solidFill>
                <a:latin typeface="Calibri"/>
                <a:cs typeface="Calibri"/>
              </a:rPr>
              <a:t>-	</a:t>
            </a:r>
            <a:r>
              <a:rPr sz="1900" b="1" spc="-5" dirty="0">
                <a:solidFill>
                  <a:srgbClr val="CC0000"/>
                </a:solidFill>
                <a:latin typeface="Calibri"/>
                <a:cs typeface="Calibri"/>
              </a:rPr>
              <a:t>Germination</a:t>
            </a:r>
            <a:r>
              <a:rPr sz="1900" b="1" spc="1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CC0000"/>
                </a:solidFill>
                <a:latin typeface="Calibri"/>
                <a:cs typeface="Calibri"/>
              </a:rPr>
              <a:t>supplement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2105601-C31A-44A7-AAC7-A1A1C3725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58" y="150256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724" y="1368092"/>
            <a:ext cx="38360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APPLIANCES AND</a:t>
            </a:r>
            <a:r>
              <a:rPr spc="-30" dirty="0"/>
              <a:t> </a:t>
            </a:r>
            <a:r>
              <a:rPr spc="-10" dirty="0"/>
              <a:t>PRODUCTS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5503" y="2171192"/>
            <a:ext cx="5992495" cy="332740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409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Heisenberg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300-450-600W</a:t>
            </a:r>
            <a:endParaRPr sz="1900" dirty="0">
              <a:latin typeface="Calibri"/>
              <a:cs typeface="Calibri"/>
            </a:endParaRPr>
          </a:p>
          <a:p>
            <a:pPr marL="1091565" lvl="1" indent="-362585">
              <a:lnSpc>
                <a:spcPct val="100000"/>
              </a:lnSpc>
              <a:spcBef>
                <a:spcPts val="315"/>
              </a:spcBef>
              <a:buChar char="•"/>
              <a:tabLst>
                <a:tab pos="1091565" algn="l"/>
                <a:tab pos="1092200" algn="l"/>
              </a:tabLst>
            </a:pPr>
            <a:r>
              <a:rPr sz="1900" spc="-5" dirty="0">
                <a:latin typeface="Calibri"/>
                <a:cs typeface="Calibri"/>
              </a:rPr>
              <a:t>60x60cm OR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85x85cm</a:t>
            </a:r>
            <a:endParaRPr sz="1900" dirty="0">
              <a:latin typeface="Calibri"/>
              <a:cs typeface="Calibri"/>
            </a:endParaRPr>
          </a:p>
          <a:p>
            <a:pPr marL="1091565" lvl="1" indent="-362585">
              <a:lnSpc>
                <a:spcPct val="100000"/>
              </a:lnSpc>
              <a:spcBef>
                <a:spcPts val="320"/>
              </a:spcBef>
              <a:buChar char="•"/>
              <a:tabLst>
                <a:tab pos="1091565" algn="l"/>
                <a:tab pos="1092200" algn="l"/>
              </a:tabLst>
            </a:pPr>
            <a:r>
              <a:rPr sz="1900" spc="-10" dirty="0">
                <a:latin typeface="Calibri"/>
                <a:cs typeface="Calibri"/>
              </a:rPr>
              <a:t>Custom spectrum for </a:t>
            </a:r>
            <a:r>
              <a:rPr sz="1900" spc="-5" dirty="0">
                <a:latin typeface="Calibri"/>
                <a:cs typeface="Calibri"/>
              </a:rPr>
              <a:t>tomato, medical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cannabis</a:t>
            </a:r>
            <a:endParaRPr sz="1900" dirty="0">
              <a:latin typeface="Calibri"/>
              <a:cs typeface="Calibri"/>
            </a:endParaRPr>
          </a:p>
          <a:p>
            <a:pPr marL="1091565" lvl="1" indent="-362585">
              <a:lnSpc>
                <a:spcPct val="100000"/>
              </a:lnSpc>
              <a:spcBef>
                <a:spcPts val="330"/>
              </a:spcBef>
              <a:buChar char="•"/>
              <a:tabLst>
                <a:tab pos="1091565" algn="l"/>
                <a:tab pos="1092200" algn="l"/>
              </a:tabLst>
            </a:pPr>
            <a:r>
              <a:rPr sz="1900" spc="-5" dirty="0">
                <a:latin typeface="Calibri"/>
                <a:cs typeface="Calibri"/>
              </a:rPr>
              <a:t>Best </a:t>
            </a:r>
            <a:r>
              <a:rPr sz="1900" spc="-10" dirty="0">
                <a:latin typeface="Calibri"/>
                <a:cs typeface="Calibri"/>
              </a:rPr>
              <a:t>option </a:t>
            </a:r>
            <a:r>
              <a:rPr sz="1900" spc="-5" dirty="0">
                <a:latin typeface="Calibri"/>
                <a:cs typeface="Calibri"/>
              </a:rPr>
              <a:t>for indoor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farming</a:t>
            </a:r>
            <a:endParaRPr sz="1900" dirty="0">
              <a:latin typeface="Calibri"/>
              <a:cs typeface="Calibri"/>
            </a:endParaRPr>
          </a:p>
          <a:p>
            <a:pPr marL="1091565" lvl="1" indent="-362585">
              <a:lnSpc>
                <a:spcPct val="100000"/>
              </a:lnSpc>
              <a:spcBef>
                <a:spcPts val="310"/>
              </a:spcBef>
              <a:buChar char="•"/>
              <a:tabLst>
                <a:tab pos="1091565" algn="l"/>
                <a:tab pos="1092200" algn="l"/>
              </a:tabLst>
            </a:pPr>
            <a:r>
              <a:rPr sz="1900" spc="-5" dirty="0">
                <a:latin typeface="Calibri"/>
                <a:cs typeface="Calibri"/>
              </a:rPr>
              <a:t>Fanless and </a:t>
            </a:r>
            <a:r>
              <a:rPr sz="1900" spc="-10" dirty="0">
                <a:latin typeface="Calibri"/>
                <a:cs typeface="Calibri"/>
              </a:rPr>
              <a:t>full </a:t>
            </a:r>
            <a:r>
              <a:rPr sz="1900" spc="-5" dirty="0">
                <a:latin typeface="Calibri"/>
                <a:cs typeface="Calibri"/>
              </a:rPr>
              <a:t>spectrum with </a:t>
            </a:r>
            <a:r>
              <a:rPr sz="1900" spc="-10" dirty="0">
                <a:latin typeface="Calibri"/>
                <a:cs typeface="Calibri"/>
              </a:rPr>
              <a:t>330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LEDs</a:t>
            </a:r>
            <a:endParaRPr sz="19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Calibri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67665" indent="-354965">
              <a:lnSpc>
                <a:spcPct val="100000"/>
              </a:lnSpc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Faraday kit 2x60, 2x120, 5x120,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2x180</a:t>
            </a:r>
            <a:endParaRPr sz="1900" dirty="0">
              <a:latin typeface="Calibri"/>
              <a:cs typeface="Calibri"/>
            </a:endParaRPr>
          </a:p>
          <a:p>
            <a:pPr marL="1091565" lvl="1" indent="-362585">
              <a:lnSpc>
                <a:spcPct val="100000"/>
              </a:lnSpc>
              <a:spcBef>
                <a:spcPts val="315"/>
              </a:spcBef>
              <a:buChar char="•"/>
              <a:tabLst>
                <a:tab pos="1091565" algn="l"/>
                <a:tab pos="1092200" algn="l"/>
              </a:tabLst>
            </a:pPr>
            <a:r>
              <a:rPr sz="1900" spc="-10" dirty="0">
                <a:latin typeface="Calibri"/>
                <a:cs typeface="Calibri"/>
              </a:rPr>
              <a:t>Easy </a:t>
            </a:r>
            <a:r>
              <a:rPr sz="1900" spc="-5" dirty="0">
                <a:latin typeface="Calibri"/>
                <a:cs typeface="Calibri"/>
              </a:rPr>
              <a:t>and flexible in 60/120/180cm wired</a:t>
            </a:r>
            <a:r>
              <a:rPr sz="1900" spc="7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modules</a:t>
            </a:r>
            <a:endParaRPr sz="1900" dirty="0">
              <a:latin typeface="Calibri"/>
              <a:cs typeface="Calibri"/>
            </a:endParaRPr>
          </a:p>
          <a:p>
            <a:pPr marL="1091565" lvl="1" indent="-362585">
              <a:lnSpc>
                <a:spcPct val="100000"/>
              </a:lnSpc>
              <a:spcBef>
                <a:spcPts val="325"/>
              </a:spcBef>
              <a:buChar char="•"/>
              <a:tabLst>
                <a:tab pos="1091565" algn="l"/>
                <a:tab pos="1092200" algn="l"/>
              </a:tabLst>
            </a:pPr>
            <a:r>
              <a:rPr sz="1900" spc="-5" dirty="0">
                <a:latin typeface="Calibri"/>
                <a:cs typeface="Calibri"/>
              </a:rPr>
              <a:t>Slim, best </a:t>
            </a:r>
            <a:r>
              <a:rPr sz="1900" spc="-10" dirty="0">
                <a:latin typeface="Calibri"/>
                <a:cs typeface="Calibri"/>
              </a:rPr>
              <a:t>option </a:t>
            </a:r>
            <a:r>
              <a:rPr sz="1900" spc="-5" dirty="0">
                <a:latin typeface="Calibri"/>
                <a:cs typeface="Calibri"/>
              </a:rPr>
              <a:t>for shelves/vertical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installations</a:t>
            </a:r>
            <a:endParaRPr sz="1900" dirty="0">
              <a:latin typeface="Calibri"/>
              <a:cs typeface="Calibri"/>
            </a:endParaRPr>
          </a:p>
          <a:p>
            <a:pPr marL="1091565" lvl="1" indent="-362585">
              <a:lnSpc>
                <a:spcPct val="100000"/>
              </a:lnSpc>
              <a:spcBef>
                <a:spcPts val="320"/>
              </a:spcBef>
              <a:buChar char="•"/>
              <a:tabLst>
                <a:tab pos="1091565" algn="l"/>
                <a:tab pos="1092200" algn="l"/>
              </a:tabLst>
            </a:pPr>
            <a:r>
              <a:rPr sz="1900" spc="-5" dirty="0">
                <a:latin typeface="Calibri"/>
                <a:cs typeface="Calibri"/>
              </a:rPr>
              <a:t>Germination spectrum also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available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98335" y="1754123"/>
            <a:ext cx="2304288" cy="1536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04659" y="3901440"/>
            <a:ext cx="2302763" cy="1597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5503" y="6565798"/>
            <a:ext cx="131000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65"/>
              </a:lnSpc>
            </a:pPr>
            <a:fld id="{81D60167-4931-47E6-BA6A-407CBD079E47}" type="slidenum">
              <a:rPr sz="800" dirty="0">
                <a:solidFill>
                  <a:srgbClr val="FFFFFF"/>
                </a:solidFill>
                <a:latin typeface="Calibri"/>
                <a:cs typeface="Calibri"/>
              </a:rPr>
              <a:t>24</a:t>
            </a:fld>
            <a:r>
              <a:rPr sz="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Pedro.cifuentes@sysled.es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DC24A2C-87CB-4C49-A788-CF850F4CF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24" y="184856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089" y="1110360"/>
            <a:ext cx="682370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APPLIANCES AND </a:t>
            </a:r>
            <a:r>
              <a:rPr spc="-10" dirty="0"/>
              <a:t>PRODUCTS </a:t>
            </a:r>
            <a:r>
              <a:rPr spc="-5" dirty="0"/>
              <a:t>– </a:t>
            </a:r>
            <a:r>
              <a:rPr spc="-10" dirty="0"/>
              <a:t>OUTDOOR </a:t>
            </a:r>
            <a:r>
              <a:rPr spc="-5" dirty="0"/>
              <a:t>IP65</a:t>
            </a:r>
            <a:r>
              <a:rPr spc="65" dirty="0"/>
              <a:t> </a:t>
            </a:r>
            <a:r>
              <a:rPr spc="-5" dirty="0"/>
              <a:t>IK08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203" y="1634362"/>
            <a:ext cx="5890260" cy="464756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409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Curie 50-100-150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W</a:t>
            </a:r>
            <a:endParaRPr sz="1900" dirty="0">
              <a:latin typeface="Calibri"/>
              <a:cs typeface="Calibri"/>
            </a:endParaRPr>
          </a:p>
          <a:p>
            <a:pPr marL="727075" lvl="1" indent="-359410">
              <a:lnSpc>
                <a:spcPct val="100000"/>
              </a:lnSpc>
              <a:spcBef>
                <a:spcPts val="315"/>
              </a:spcBef>
              <a:buChar char="•"/>
              <a:tabLst>
                <a:tab pos="727075" algn="l"/>
                <a:tab pos="727710" algn="l"/>
              </a:tabLst>
            </a:pPr>
            <a:r>
              <a:rPr sz="1900" spc="-5" dirty="0">
                <a:latin typeface="Calibri"/>
                <a:cs typeface="Calibri"/>
              </a:rPr>
              <a:t>60/120cm/</a:t>
            </a:r>
            <a:r>
              <a:rPr sz="1900" spc="-5" dirty="0">
                <a:solidFill>
                  <a:srgbClr val="CC0000"/>
                </a:solidFill>
                <a:latin typeface="Calibri"/>
                <a:cs typeface="Calibri"/>
              </a:rPr>
              <a:t>180cm</a:t>
            </a:r>
            <a:r>
              <a:rPr sz="190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CC0000"/>
                </a:solidFill>
                <a:latin typeface="Calibri"/>
                <a:cs typeface="Calibri"/>
              </a:rPr>
              <a:t>sept19!</a:t>
            </a:r>
            <a:endParaRPr sz="1900" dirty="0">
              <a:latin typeface="Calibri"/>
              <a:cs typeface="Calibri"/>
            </a:endParaRPr>
          </a:p>
          <a:p>
            <a:pPr marL="727075" lvl="1" indent="-359410">
              <a:lnSpc>
                <a:spcPct val="100000"/>
              </a:lnSpc>
              <a:spcBef>
                <a:spcPts val="325"/>
              </a:spcBef>
              <a:buChar char="•"/>
              <a:tabLst>
                <a:tab pos="727075" algn="l"/>
                <a:tab pos="727710" algn="l"/>
              </a:tabLst>
            </a:pPr>
            <a:r>
              <a:rPr sz="1900" spc="-5" dirty="0">
                <a:latin typeface="Calibri"/>
                <a:cs typeface="Calibri"/>
              </a:rPr>
              <a:t>PC </a:t>
            </a:r>
            <a:r>
              <a:rPr sz="1900" spc="-10" dirty="0">
                <a:latin typeface="Calibri"/>
                <a:cs typeface="Calibri"/>
              </a:rPr>
              <a:t>housing </a:t>
            </a:r>
            <a:r>
              <a:rPr sz="1900" spc="-5" dirty="0">
                <a:latin typeface="Calibri"/>
                <a:cs typeface="Calibri"/>
              </a:rPr>
              <a:t>+ PMMA cover for </a:t>
            </a:r>
            <a:r>
              <a:rPr sz="1900" spc="-10" dirty="0">
                <a:latin typeface="Calibri"/>
                <a:cs typeface="Calibri"/>
              </a:rPr>
              <a:t>harrash</a:t>
            </a:r>
            <a:r>
              <a:rPr sz="1900" spc="7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envirorments</a:t>
            </a:r>
            <a:endParaRPr sz="1900" dirty="0">
              <a:latin typeface="Calibri"/>
              <a:cs typeface="Calibri"/>
            </a:endParaRPr>
          </a:p>
          <a:p>
            <a:pPr marL="727075" lvl="1" indent="-359410">
              <a:lnSpc>
                <a:spcPct val="100000"/>
              </a:lnSpc>
              <a:spcBef>
                <a:spcPts val="325"/>
              </a:spcBef>
              <a:buChar char="•"/>
              <a:tabLst>
                <a:tab pos="727075" algn="l"/>
                <a:tab pos="727710" algn="l"/>
              </a:tabLst>
            </a:pPr>
            <a:r>
              <a:rPr sz="1900" spc="-5" dirty="0">
                <a:latin typeface="Calibri"/>
                <a:cs typeface="Calibri"/>
              </a:rPr>
              <a:t>VEG-FLO-HYB spectrums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available</a:t>
            </a:r>
            <a:endParaRPr sz="19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Calibri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67665" indent="-354965">
              <a:lnSpc>
                <a:spcPct val="100000"/>
              </a:lnSpc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Highbay 240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W</a:t>
            </a:r>
            <a:endParaRPr sz="1900" dirty="0">
              <a:latin typeface="Calibri"/>
              <a:cs typeface="Calibri"/>
            </a:endParaRPr>
          </a:p>
          <a:p>
            <a:pPr marL="727075" lvl="1" indent="-359410">
              <a:lnSpc>
                <a:spcPct val="100000"/>
              </a:lnSpc>
              <a:spcBef>
                <a:spcPts val="325"/>
              </a:spcBef>
              <a:buChar char="•"/>
              <a:tabLst>
                <a:tab pos="727075" algn="l"/>
                <a:tab pos="727710" algn="l"/>
              </a:tabLst>
            </a:pPr>
            <a:r>
              <a:rPr sz="1900" spc="-5" dirty="0">
                <a:latin typeface="Calibri"/>
                <a:cs typeface="Calibri"/>
              </a:rPr>
              <a:t>Roof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installation</a:t>
            </a:r>
            <a:endParaRPr sz="1900" dirty="0">
              <a:latin typeface="Calibri"/>
              <a:cs typeface="Calibri"/>
            </a:endParaRPr>
          </a:p>
          <a:p>
            <a:pPr marL="727075" lvl="1" indent="-359410">
              <a:lnSpc>
                <a:spcPct val="100000"/>
              </a:lnSpc>
              <a:spcBef>
                <a:spcPts val="315"/>
              </a:spcBef>
              <a:buChar char="•"/>
              <a:tabLst>
                <a:tab pos="727075" algn="l"/>
                <a:tab pos="727710" algn="l"/>
              </a:tabLst>
            </a:pPr>
            <a:r>
              <a:rPr sz="1900" spc="-5" dirty="0">
                <a:latin typeface="Calibri"/>
                <a:cs typeface="Calibri"/>
              </a:rPr>
              <a:t>Aluminium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diecasting</a:t>
            </a:r>
            <a:endParaRPr sz="1900" dirty="0">
              <a:latin typeface="Calibri"/>
              <a:cs typeface="Calibri"/>
            </a:endParaRPr>
          </a:p>
          <a:p>
            <a:pPr marL="727075" lvl="1" indent="-359410">
              <a:lnSpc>
                <a:spcPct val="100000"/>
              </a:lnSpc>
              <a:spcBef>
                <a:spcPts val="325"/>
              </a:spcBef>
              <a:buChar char="•"/>
              <a:tabLst>
                <a:tab pos="727075" algn="l"/>
                <a:tab pos="727710" algn="l"/>
              </a:tabLst>
            </a:pPr>
            <a:r>
              <a:rPr sz="1900" spc="-5" dirty="0">
                <a:latin typeface="Calibri"/>
                <a:cs typeface="Calibri"/>
              </a:rPr>
              <a:t>Best replacement for 400W </a:t>
            </a:r>
            <a:r>
              <a:rPr sz="1900" spc="-10" dirty="0">
                <a:latin typeface="Calibri"/>
                <a:cs typeface="Calibri"/>
              </a:rPr>
              <a:t>HPS </a:t>
            </a:r>
            <a:r>
              <a:rPr sz="1900" spc="-5" dirty="0">
                <a:latin typeface="Calibri"/>
                <a:cs typeface="Calibri"/>
              </a:rPr>
              <a:t>in</a:t>
            </a:r>
            <a:r>
              <a:rPr sz="1900" spc="7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greenhouses</a:t>
            </a:r>
            <a:endParaRPr sz="19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Calibri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67665" indent="-354965">
              <a:lnSpc>
                <a:spcPct val="100000"/>
              </a:lnSpc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Floodlight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240W</a:t>
            </a:r>
            <a:endParaRPr sz="1900" dirty="0">
              <a:latin typeface="Calibri"/>
              <a:cs typeface="Calibri"/>
            </a:endParaRPr>
          </a:p>
          <a:p>
            <a:pPr marL="727075" lvl="1" indent="-359410">
              <a:lnSpc>
                <a:spcPct val="100000"/>
              </a:lnSpc>
              <a:spcBef>
                <a:spcPts val="325"/>
              </a:spcBef>
              <a:buChar char="•"/>
              <a:tabLst>
                <a:tab pos="727075" algn="l"/>
                <a:tab pos="727710" algn="l"/>
              </a:tabLst>
            </a:pPr>
            <a:r>
              <a:rPr sz="1900" spc="-5" dirty="0">
                <a:latin typeface="Calibri"/>
                <a:cs typeface="Calibri"/>
              </a:rPr>
              <a:t>Wall installation – Optics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available</a:t>
            </a:r>
            <a:endParaRPr sz="1900" dirty="0">
              <a:latin typeface="Calibri"/>
              <a:cs typeface="Calibri"/>
            </a:endParaRPr>
          </a:p>
          <a:p>
            <a:pPr marL="727075" lvl="1" indent="-359410">
              <a:lnSpc>
                <a:spcPct val="100000"/>
              </a:lnSpc>
              <a:spcBef>
                <a:spcPts val="325"/>
              </a:spcBef>
              <a:buChar char="•"/>
              <a:tabLst>
                <a:tab pos="727075" algn="l"/>
                <a:tab pos="727710" algn="l"/>
              </a:tabLst>
            </a:pPr>
            <a:r>
              <a:rPr sz="1900" spc="-5" dirty="0">
                <a:latin typeface="Calibri"/>
                <a:cs typeface="Calibri"/>
              </a:rPr>
              <a:t>Aluminium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diecasting</a:t>
            </a:r>
            <a:endParaRPr sz="1900" dirty="0">
              <a:latin typeface="Calibri"/>
              <a:cs typeface="Calibri"/>
            </a:endParaRPr>
          </a:p>
          <a:p>
            <a:pPr marL="727075" lvl="1" indent="-359410">
              <a:lnSpc>
                <a:spcPct val="100000"/>
              </a:lnSpc>
              <a:spcBef>
                <a:spcPts val="310"/>
              </a:spcBef>
              <a:buChar char="•"/>
              <a:tabLst>
                <a:tab pos="727075" algn="l"/>
                <a:tab pos="727710" algn="l"/>
              </a:tabLst>
            </a:pPr>
            <a:r>
              <a:rPr sz="1900" spc="-5" dirty="0">
                <a:latin typeface="Calibri"/>
                <a:cs typeface="Calibri"/>
              </a:rPr>
              <a:t>Best replacement for 400W </a:t>
            </a:r>
            <a:r>
              <a:rPr sz="1900" spc="-10" dirty="0">
                <a:latin typeface="Calibri"/>
                <a:cs typeface="Calibri"/>
              </a:rPr>
              <a:t>HPS </a:t>
            </a:r>
            <a:r>
              <a:rPr sz="1900" spc="-5" dirty="0">
                <a:latin typeface="Calibri"/>
                <a:cs typeface="Calibri"/>
              </a:rPr>
              <a:t>in</a:t>
            </a:r>
            <a:r>
              <a:rPr sz="1900" spc="7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greenhouses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67479" y="1728859"/>
            <a:ext cx="2087627" cy="119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4015" y="4869179"/>
            <a:ext cx="1453895" cy="1412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9447" y="2715767"/>
            <a:ext cx="2982341" cy="2224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8588" y="3357371"/>
            <a:ext cx="1551431" cy="794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3D886F5-4439-43FF-B590-3E47A2513F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089" y="237715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203" y="946530"/>
            <a:ext cx="16465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AP</a:t>
            </a:r>
            <a:r>
              <a:rPr dirty="0"/>
              <a:t>P</a:t>
            </a:r>
            <a:r>
              <a:rPr spc="-5" dirty="0"/>
              <a:t>LIA</a:t>
            </a:r>
            <a:r>
              <a:rPr spc="-15" dirty="0"/>
              <a:t>N</a:t>
            </a:r>
            <a:r>
              <a:rPr spc="-10" dirty="0"/>
              <a:t>CES</a:t>
            </a:r>
          </a:p>
        </p:txBody>
      </p:sp>
      <p:sp>
        <p:nvSpPr>
          <p:cNvPr id="3" name="object 3"/>
          <p:cNvSpPr/>
          <p:nvPr/>
        </p:nvSpPr>
        <p:spPr>
          <a:xfrm>
            <a:off x="520700" y="2111984"/>
            <a:ext cx="1165225" cy="631825"/>
          </a:xfrm>
          <a:custGeom>
            <a:avLst/>
            <a:gdLst/>
            <a:ahLst/>
            <a:cxnLst/>
            <a:rect l="l" t="t" r="r" b="b"/>
            <a:pathLst>
              <a:path w="1165225" h="631825">
                <a:moveTo>
                  <a:pt x="0" y="631342"/>
                </a:moveTo>
                <a:lnTo>
                  <a:pt x="1165110" y="631342"/>
                </a:lnTo>
                <a:lnTo>
                  <a:pt x="1165110" y="0"/>
                </a:lnTo>
                <a:lnTo>
                  <a:pt x="0" y="0"/>
                </a:lnTo>
                <a:lnTo>
                  <a:pt x="0" y="631342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63873" y="2111984"/>
            <a:ext cx="1494790" cy="631825"/>
          </a:xfrm>
          <a:custGeom>
            <a:avLst/>
            <a:gdLst/>
            <a:ahLst/>
            <a:cxnLst/>
            <a:rect l="l" t="t" r="r" b="b"/>
            <a:pathLst>
              <a:path w="1494789" h="631825">
                <a:moveTo>
                  <a:pt x="0" y="631342"/>
                </a:moveTo>
                <a:lnTo>
                  <a:pt x="1494536" y="631342"/>
                </a:lnTo>
                <a:lnTo>
                  <a:pt x="1494536" y="0"/>
                </a:lnTo>
                <a:lnTo>
                  <a:pt x="0" y="0"/>
                </a:lnTo>
                <a:lnTo>
                  <a:pt x="0" y="631342"/>
                </a:lnTo>
                <a:close/>
              </a:path>
            </a:pathLst>
          </a:custGeom>
          <a:solidFill>
            <a:srgbClr val="FFCC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8536" y="2111984"/>
            <a:ext cx="1226820" cy="631825"/>
          </a:xfrm>
          <a:custGeom>
            <a:avLst/>
            <a:gdLst/>
            <a:ahLst/>
            <a:cxnLst/>
            <a:rect l="l" t="t" r="r" b="b"/>
            <a:pathLst>
              <a:path w="1226820" h="631825">
                <a:moveTo>
                  <a:pt x="0" y="631342"/>
                </a:moveTo>
                <a:lnTo>
                  <a:pt x="1226426" y="631342"/>
                </a:lnTo>
                <a:lnTo>
                  <a:pt x="1226426" y="0"/>
                </a:lnTo>
                <a:lnTo>
                  <a:pt x="0" y="0"/>
                </a:lnTo>
                <a:lnTo>
                  <a:pt x="0" y="631342"/>
                </a:lnTo>
                <a:close/>
              </a:path>
            </a:pathLst>
          </a:custGeom>
          <a:solidFill>
            <a:srgbClr val="CCFF9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84976" y="2111984"/>
            <a:ext cx="1226820" cy="631825"/>
          </a:xfrm>
          <a:custGeom>
            <a:avLst/>
            <a:gdLst/>
            <a:ahLst/>
            <a:cxnLst/>
            <a:rect l="l" t="t" r="r" b="b"/>
            <a:pathLst>
              <a:path w="1226820" h="631825">
                <a:moveTo>
                  <a:pt x="0" y="631342"/>
                </a:moveTo>
                <a:lnTo>
                  <a:pt x="1226426" y="631342"/>
                </a:lnTo>
                <a:lnTo>
                  <a:pt x="1226426" y="0"/>
                </a:lnTo>
                <a:lnTo>
                  <a:pt x="0" y="0"/>
                </a:lnTo>
                <a:lnTo>
                  <a:pt x="0" y="631342"/>
                </a:lnTo>
                <a:close/>
              </a:path>
            </a:pathLst>
          </a:custGeom>
          <a:solidFill>
            <a:srgbClr val="00AFE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0700" y="2743301"/>
            <a:ext cx="1165225" cy="631825"/>
          </a:xfrm>
          <a:custGeom>
            <a:avLst/>
            <a:gdLst/>
            <a:ahLst/>
            <a:cxnLst/>
            <a:rect l="l" t="t" r="r" b="b"/>
            <a:pathLst>
              <a:path w="1165225" h="631825">
                <a:moveTo>
                  <a:pt x="0" y="631342"/>
                </a:moveTo>
                <a:lnTo>
                  <a:pt x="1165110" y="631342"/>
                </a:lnTo>
                <a:lnTo>
                  <a:pt x="1165110" y="0"/>
                </a:lnTo>
                <a:lnTo>
                  <a:pt x="0" y="0"/>
                </a:lnTo>
                <a:lnTo>
                  <a:pt x="0" y="631342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58536" y="2743301"/>
            <a:ext cx="1226820" cy="631825"/>
          </a:xfrm>
          <a:custGeom>
            <a:avLst/>
            <a:gdLst/>
            <a:ahLst/>
            <a:cxnLst/>
            <a:rect l="l" t="t" r="r" b="b"/>
            <a:pathLst>
              <a:path w="1226820" h="631825">
                <a:moveTo>
                  <a:pt x="0" y="631342"/>
                </a:moveTo>
                <a:lnTo>
                  <a:pt x="1226426" y="631342"/>
                </a:lnTo>
                <a:lnTo>
                  <a:pt x="1226426" y="0"/>
                </a:lnTo>
                <a:lnTo>
                  <a:pt x="0" y="0"/>
                </a:lnTo>
                <a:lnTo>
                  <a:pt x="0" y="631342"/>
                </a:lnTo>
                <a:close/>
              </a:path>
            </a:pathLst>
          </a:custGeom>
          <a:solidFill>
            <a:srgbClr val="CCFF9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4976" y="2743301"/>
            <a:ext cx="1226820" cy="631825"/>
          </a:xfrm>
          <a:custGeom>
            <a:avLst/>
            <a:gdLst/>
            <a:ahLst/>
            <a:cxnLst/>
            <a:rect l="l" t="t" r="r" b="b"/>
            <a:pathLst>
              <a:path w="1226820" h="631825">
                <a:moveTo>
                  <a:pt x="0" y="631342"/>
                </a:moveTo>
                <a:lnTo>
                  <a:pt x="1226426" y="631342"/>
                </a:lnTo>
                <a:lnTo>
                  <a:pt x="1226426" y="0"/>
                </a:lnTo>
                <a:lnTo>
                  <a:pt x="0" y="0"/>
                </a:lnTo>
                <a:lnTo>
                  <a:pt x="0" y="631342"/>
                </a:lnTo>
                <a:close/>
              </a:path>
            </a:pathLst>
          </a:custGeom>
          <a:solidFill>
            <a:srgbClr val="00AFE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0700" y="3374618"/>
            <a:ext cx="1165225" cy="631825"/>
          </a:xfrm>
          <a:custGeom>
            <a:avLst/>
            <a:gdLst/>
            <a:ahLst/>
            <a:cxnLst/>
            <a:rect l="l" t="t" r="r" b="b"/>
            <a:pathLst>
              <a:path w="1165225" h="631825">
                <a:moveTo>
                  <a:pt x="0" y="631342"/>
                </a:moveTo>
                <a:lnTo>
                  <a:pt x="1165110" y="631342"/>
                </a:lnTo>
                <a:lnTo>
                  <a:pt x="1165110" y="0"/>
                </a:lnTo>
                <a:lnTo>
                  <a:pt x="0" y="0"/>
                </a:lnTo>
                <a:lnTo>
                  <a:pt x="0" y="631342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85798" y="3374618"/>
            <a:ext cx="1165225" cy="631825"/>
          </a:xfrm>
          <a:custGeom>
            <a:avLst/>
            <a:gdLst/>
            <a:ahLst/>
            <a:cxnLst/>
            <a:rect l="l" t="t" r="r" b="b"/>
            <a:pathLst>
              <a:path w="1165225" h="631825">
                <a:moveTo>
                  <a:pt x="0" y="631342"/>
                </a:moveTo>
                <a:lnTo>
                  <a:pt x="1165110" y="631342"/>
                </a:lnTo>
                <a:lnTo>
                  <a:pt x="1165110" y="0"/>
                </a:lnTo>
                <a:lnTo>
                  <a:pt x="0" y="0"/>
                </a:lnTo>
                <a:lnTo>
                  <a:pt x="0" y="631342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58536" y="3374618"/>
            <a:ext cx="1226820" cy="631825"/>
          </a:xfrm>
          <a:custGeom>
            <a:avLst/>
            <a:gdLst/>
            <a:ahLst/>
            <a:cxnLst/>
            <a:rect l="l" t="t" r="r" b="b"/>
            <a:pathLst>
              <a:path w="1226820" h="631825">
                <a:moveTo>
                  <a:pt x="0" y="631342"/>
                </a:moveTo>
                <a:lnTo>
                  <a:pt x="1226426" y="631342"/>
                </a:lnTo>
                <a:lnTo>
                  <a:pt x="1226426" y="0"/>
                </a:lnTo>
                <a:lnTo>
                  <a:pt x="0" y="0"/>
                </a:lnTo>
                <a:lnTo>
                  <a:pt x="0" y="631342"/>
                </a:lnTo>
                <a:close/>
              </a:path>
            </a:pathLst>
          </a:custGeom>
          <a:solidFill>
            <a:srgbClr val="CCFF9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84976" y="3374618"/>
            <a:ext cx="1226820" cy="631825"/>
          </a:xfrm>
          <a:custGeom>
            <a:avLst/>
            <a:gdLst/>
            <a:ahLst/>
            <a:cxnLst/>
            <a:rect l="l" t="t" r="r" b="b"/>
            <a:pathLst>
              <a:path w="1226820" h="631825">
                <a:moveTo>
                  <a:pt x="0" y="631342"/>
                </a:moveTo>
                <a:lnTo>
                  <a:pt x="1226426" y="631342"/>
                </a:lnTo>
                <a:lnTo>
                  <a:pt x="1226426" y="0"/>
                </a:lnTo>
                <a:lnTo>
                  <a:pt x="0" y="0"/>
                </a:lnTo>
                <a:lnTo>
                  <a:pt x="0" y="631342"/>
                </a:lnTo>
                <a:close/>
              </a:path>
            </a:pathLst>
          </a:custGeom>
          <a:solidFill>
            <a:srgbClr val="00AFE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0700" y="4006024"/>
            <a:ext cx="1165225" cy="617855"/>
          </a:xfrm>
          <a:custGeom>
            <a:avLst/>
            <a:gdLst/>
            <a:ahLst/>
            <a:cxnLst/>
            <a:rect l="l" t="t" r="r" b="b"/>
            <a:pathLst>
              <a:path w="1165225" h="617854">
                <a:moveTo>
                  <a:pt x="0" y="617283"/>
                </a:moveTo>
                <a:lnTo>
                  <a:pt x="1165110" y="617283"/>
                </a:lnTo>
                <a:lnTo>
                  <a:pt x="1165110" y="0"/>
                </a:lnTo>
                <a:lnTo>
                  <a:pt x="0" y="0"/>
                </a:lnTo>
                <a:lnTo>
                  <a:pt x="0" y="617283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5798" y="4006024"/>
            <a:ext cx="1165225" cy="617855"/>
          </a:xfrm>
          <a:custGeom>
            <a:avLst/>
            <a:gdLst/>
            <a:ahLst/>
            <a:cxnLst/>
            <a:rect l="l" t="t" r="r" b="b"/>
            <a:pathLst>
              <a:path w="1165225" h="617854">
                <a:moveTo>
                  <a:pt x="0" y="617283"/>
                </a:moveTo>
                <a:lnTo>
                  <a:pt x="1165110" y="617283"/>
                </a:lnTo>
                <a:lnTo>
                  <a:pt x="1165110" y="0"/>
                </a:lnTo>
                <a:lnTo>
                  <a:pt x="0" y="0"/>
                </a:lnTo>
                <a:lnTo>
                  <a:pt x="0" y="617283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63873" y="4006024"/>
            <a:ext cx="1494790" cy="617855"/>
          </a:xfrm>
          <a:custGeom>
            <a:avLst/>
            <a:gdLst/>
            <a:ahLst/>
            <a:cxnLst/>
            <a:rect l="l" t="t" r="r" b="b"/>
            <a:pathLst>
              <a:path w="1494789" h="617854">
                <a:moveTo>
                  <a:pt x="0" y="617283"/>
                </a:moveTo>
                <a:lnTo>
                  <a:pt x="1494536" y="617283"/>
                </a:lnTo>
                <a:lnTo>
                  <a:pt x="1494536" y="0"/>
                </a:lnTo>
                <a:lnTo>
                  <a:pt x="0" y="0"/>
                </a:lnTo>
                <a:lnTo>
                  <a:pt x="0" y="617283"/>
                </a:lnTo>
                <a:close/>
              </a:path>
            </a:pathLst>
          </a:custGeom>
          <a:solidFill>
            <a:srgbClr val="FFCC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58536" y="4006024"/>
            <a:ext cx="1226820" cy="617855"/>
          </a:xfrm>
          <a:custGeom>
            <a:avLst/>
            <a:gdLst/>
            <a:ahLst/>
            <a:cxnLst/>
            <a:rect l="l" t="t" r="r" b="b"/>
            <a:pathLst>
              <a:path w="1226820" h="617854">
                <a:moveTo>
                  <a:pt x="0" y="617283"/>
                </a:moveTo>
                <a:lnTo>
                  <a:pt x="1226426" y="617283"/>
                </a:lnTo>
                <a:lnTo>
                  <a:pt x="1226426" y="0"/>
                </a:lnTo>
                <a:lnTo>
                  <a:pt x="0" y="0"/>
                </a:lnTo>
                <a:lnTo>
                  <a:pt x="0" y="617283"/>
                </a:lnTo>
                <a:close/>
              </a:path>
            </a:pathLst>
          </a:custGeom>
          <a:solidFill>
            <a:srgbClr val="CCFF9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84976" y="4006024"/>
            <a:ext cx="1226820" cy="617855"/>
          </a:xfrm>
          <a:custGeom>
            <a:avLst/>
            <a:gdLst/>
            <a:ahLst/>
            <a:cxnLst/>
            <a:rect l="l" t="t" r="r" b="b"/>
            <a:pathLst>
              <a:path w="1226820" h="617854">
                <a:moveTo>
                  <a:pt x="0" y="617283"/>
                </a:moveTo>
                <a:lnTo>
                  <a:pt x="1226426" y="617283"/>
                </a:lnTo>
                <a:lnTo>
                  <a:pt x="1226426" y="0"/>
                </a:lnTo>
                <a:lnTo>
                  <a:pt x="0" y="0"/>
                </a:lnTo>
                <a:lnTo>
                  <a:pt x="0" y="617283"/>
                </a:lnTo>
                <a:close/>
              </a:path>
            </a:pathLst>
          </a:custGeom>
          <a:solidFill>
            <a:srgbClr val="00AFE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0700" y="4623244"/>
            <a:ext cx="1165225" cy="617855"/>
          </a:xfrm>
          <a:custGeom>
            <a:avLst/>
            <a:gdLst/>
            <a:ahLst/>
            <a:cxnLst/>
            <a:rect l="l" t="t" r="r" b="b"/>
            <a:pathLst>
              <a:path w="1165225" h="617854">
                <a:moveTo>
                  <a:pt x="0" y="617283"/>
                </a:moveTo>
                <a:lnTo>
                  <a:pt x="1165110" y="617283"/>
                </a:lnTo>
                <a:lnTo>
                  <a:pt x="1165110" y="0"/>
                </a:lnTo>
                <a:lnTo>
                  <a:pt x="0" y="0"/>
                </a:lnTo>
                <a:lnTo>
                  <a:pt x="0" y="617283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85798" y="4623244"/>
            <a:ext cx="1165225" cy="617855"/>
          </a:xfrm>
          <a:custGeom>
            <a:avLst/>
            <a:gdLst/>
            <a:ahLst/>
            <a:cxnLst/>
            <a:rect l="l" t="t" r="r" b="b"/>
            <a:pathLst>
              <a:path w="1165225" h="617854">
                <a:moveTo>
                  <a:pt x="0" y="617283"/>
                </a:moveTo>
                <a:lnTo>
                  <a:pt x="1165110" y="617283"/>
                </a:lnTo>
                <a:lnTo>
                  <a:pt x="1165110" y="0"/>
                </a:lnTo>
                <a:lnTo>
                  <a:pt x="0" y="0"/>
                </a:lnTo>
                <a:lnTo>
                  <a:pt x="0" y="617283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63873" y="4623244"/>
            <a:ext cx="1494790" cy="617855"/>
          </a:xfrm>
          <a:custGeom>
            <a:avLst/>
            <a:gdLst/>
            <a:ahLst/>
            <a:cxnLst/>
            <a:rect l="l" t="t" r="r" b="b"/>
            <a:pathLst>
              <a:path w="1494789" h="617854">
                <a:moveTo>
                  <a:pt x="0" y="617283"/>
                </a:moveTo>
                <a:lnTo>
                  <a:pt x="1494536" y="617283"/>
                </a:lnTo>
                <a:lnTo>
                  <a:pt x="1494536" y="0"/>
                </a:lnTo>
                <a:lnTo>
                  <a:pt x="0" y="0"/>
                </a:lnTo>
                <a:lnTo>
                  <a:pt x="0" y="617283"/>
                </a:lnTo>
                <a:close/>
              </a:path>
            </a:pathLst>
          </a:custGeom>
          <a:solidFill>
            <a:srgbClr val="FFCC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58536" y="4623244"/>
            <a:ext cx="1226820" cy="617855"/>
          </a:xfrm>
          <a:custGeom>
            <a:avLst/>
            <a:gdLst/>
            <a:ahLst/>
            <a:cxnLst/>
            <a:rect l="l" t="t" r="r" b="b"/>
            <a:pathLst>
              <a:path w="1226820" h="617854">
                <a:moveTo>
                  <a:pt x="0" y="617283"/>
                </a:moveTo>
                <a:lnTo>
                  <a:pt x="1226426" y="617283"/>
                </a:lnTo>
                <a:lnTo>
                  <a:pt x="1226426" y="0"/>
                </a:lnTo>
                <a:lnTo>
                  <a:pt x="0" y="0"/>
                </a:lnTo>
                <a:lnTo>
                  <a:pt x="0" y="617283"/>
                </a:lnTo>
                <a:close/>
              </a:path>
            </a:pathLst>
          </a:custGeom>
          <a:solidFill>
            <a:srgbClr val="CCFF9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84976" y="4623244"/>
            <a:ext cx="1226820" cy="617855"/>
          </a:xfrm>
          <a:custGeom>
            <a:avLst/>
            <a:gdLst/>
            <a:ahLst/>
            <a:cxnLst/>
            <a:rect l="l" t="t" r="r" b="b"/>
            <a:pathLst>
              <a:path w="1226820" h="617854">
                <a:moveTo>
                  <a:pt x="0" y="617283"/>
                </a:moveTo>
                <a:lnTo>
                  <a:pt x="1226426" y="617283"/>
                </a:lnTo>
                <a:lnTo>
                  <a:pt x="1226426" y="0"/>
                </a:lnTo>
                <a:lnTo>
                  <a:pt x="0" y="0"/>
                </a:lnTo>
                <a:lnTo>
                  <a:pt x="0" y="617283"/>
                </a:lnTo>
                <a:close/>
              </a:path>
            </a:pathLst>
          </a:custGeom>
          <a:solidFill>
            <a:srgbClr val="00AFE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272957"/>
              </p:ext>
            </p:extLst>
          </p:nvPr>
        </p:nvGraphicFramePr>
        <p:xfrm>
          <a:off x="493078" y="1432712"/>
          <a:ext cx="8157844" cy="3683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58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5117">
                <a:tc>
                  <a:txBody>
                    <a:bodyPr/>
                    <a:lstStyle/>
                    <a:p>
                      <a:pPr marL="36004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Photo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Watts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147320" marR="140970" indent="24828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Institutes 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Vertical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Farming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Greenhouses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ED257"/>
                    </a:solidFill>
                  </a:tcPr>
                </a:tc>
                <a:tc>
                  <a:txBody>
                    <a:bodyPr/>
                    <a:lstStyle/>
                    <a:p>
                      <a:pPr marL="276225" marR="267970" indent="4064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Medical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nnabis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SPECTRUM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6055" algn="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600" b="1" spc="-1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ARA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-1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80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25/50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100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66725" marR="234315" indent="-22288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VEG,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FLOW,  GER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3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75260" algn="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HEISENBE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300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450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22885" marR="212090" indent="958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DARWIN,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HEISEN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BERG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CURIE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50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100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0" marR="234315" indent="-7366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VEG,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FLOW,  GER,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HYB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3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Highbay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240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HYB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Fl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240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HYB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3898057" y="2303817"/>
            <a:ext cx="215702" cy="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83045" y="2303817"/>
            <a:ext cx="215702" cy="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71080" y="2303817"/>
            <a:ext cx="215702" cy="21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60594" y="2303817"/>
            <a:ext cx="214467" cy="212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50757" y="2303817"/>
            <a:ext cx="215702" cy="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37122" y="2303817"/>
            <a:ext cx="214467" cy="21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23780" y="2303817"/>
            <a:ext cx="215702" cy="21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98057" y="2882937"/>
            <a:ext cx="215702" cy="212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83045" y="2882937"/>
            <a:ext cx="215702" cy="212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71080" y="2882937"/>
            <a:ext cx="215702" cy="2120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60594" y="2882937"/>
            <a:ext cx="214467" cy="212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50757" y="2882937"/>
            <a:ext cx="215702" cy="212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37122" y="2882937"/>
            <a:ext cx="214467" cy="2120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23780" y="2882937"/>
            <a:ext cx="215702" cy="2120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17722" y="3564013"/>
            <a:ext cx="214467" cy="2108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02857" y="3564013"/>
            <a:ext cx="215702" cy="210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90892" y="3564013"/>
            <a:ext cx="215702" cy="2108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85334" y="3560965"/>
            <a:ext cx="214467" cy="2108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22968" y="3568737"/>
            <a:ext cx="215702" cy="2120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10858" y="3558069"/>
            <a:ext cx="214467" cy="2120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98284" y="4179861"/>
            <a:ext cx="215702" cy="212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55556" y="4163097"/>
            <a:ext cx="215702" cy="212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94040" y="4796930"/>
            <a:ext cx="215702" cy="2108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79028" y="4796930"/>
            <a:ext cx="215702" cy="210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67065" y="4796930"/>
            <a:ext cx="215702" cy="2108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72704" y="4179861"/>
            <a:ext cx="215702" cy="212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57692" y="4179861"/>
            <a:ext cx="215702" cy="212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45728" y="4179861"/>
            <a:ext cx="215702" cy="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98284" y="4796930"/>
            <a:ext cx="215702" cy="2108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55556" y="4824513"/>
            <a:ext cx="215702" cy="212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91658" y="3568737"/>
            <a:ext cx="214467" cy="212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8095" y="2781300"/>
            <a:ext cx="662940" cy="4968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3454908"/>
            <a:ext cx="2161540" cy="18088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8472" y="4096511"/>
            <a:ext cx="742188" cy="3794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2772" y="4652771"/>
            <a:ext cx="513588" cy="4983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08659" y="3389376"/>
            <a:ext cx="851916" cy="4968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5800" y="2127504"/>
            <a:ext cx="851916" cy="6172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D45F384F-D383-478C-AFBA-D8C267F301B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2122" y="196186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498" y="1644395"/>
            <a:ext cx="174498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0" dirty="0">
                <a:latin typeface="Calibri"/>
                <a:cs typeface="Calibri"/>
              </a:rPr>
              <a:t>EXPERI</a:t>
            </a:r>
            <a:r>
              <a:rPr b="0" spc="-5" dirty="0">
                <a:latin typeface="Calibri"/>
                <a:cs typeface="Calibri"/>
              </a:rPr>
              <a:t>ENCES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5503" y="6565798"/>
            <a:ext cx="131000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65"/>
              </a:lnSpc>
            </a:pPr>
            <a:fld id="{81D60167-4931-47E6-BA6A-407CBD079E47}" type="slidenum">
              <a:rPr sz="800" dirty="0">
                <a:solidFill>
                  <a:srgbClr val="FFFFFF"/>
                </a:solidFill>
                <a:latin typeface="Calibri"/>
                <a:cs typeface="Calibri"/>
              </a:rPr>
              <a:t>27</a:t>
            </a:fld>
            <a:r>
              <a:rPr sz="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Pedro.cifuentes@sysled.es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5005" y="2564904"/>
            <a:ext cx="7454265" cy="276011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745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5" dirty="0">
                <a:latin typeface="Calibri"/>
                <a:cs typeface="Calibri"/>
              </a:rPr>
              <a:t>10 years of experience </a:t>
            </a:r>
            <a:r>
              <a:rPr sz="1900" spc="-10" dirty="0">
                <a:latin typeface="Calibri"/>
                <a:cs typeface="Calibri"/>
              </a:rPr>
              <a:t>LED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Lighting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367665" algn="l"/>
              </a:tabLst>
            </a:pPr>
            <a:r>
              <a:rPr sz="1900" spc="-5" dirty="0">
                <a:solidFill>
                  <a:srgbClr val="CC0000"/>
                </a:solidFill>
                <a:latin typeface="Calibri"/>
                <a:cs typeface="Calibri"/>
              </a:rPr>
              <a:t>•	</a:t>
            </a:r>
            <a:r>
              <a:rPr sz="1900" spc="-5" dirty="0">
                <a:latin typeface="Calibri"/>
                <a:cs typeface="Calibri"/>
              </a:rPr>
              <a:t>+6 </a:t>
            </a:r>
            <a:r>
              <a:rPr sz="1900" spc="-10" dirty="0">
                <a:latin typeface="Calibri"/>
                <a:cs typeface="Calibri"/>
              </a:rPr>
              <a:t>million LEDs </a:t>
            </a:r>
            <a:r>
              <a:rPr sz="1900" spc="-5" dirty="0">
                <a:latin typeface="Calibri"/>
                <a:cs typeface="Calibri"/>
              </a:rPr>
              <a:t>assembled on</a:t>
            </a:r>
            <a:r>
              <a:rPr sz="1900" spc="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2018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367665" algn="l"/>
              </a:tabLst>
            </a:pPr>
            <a:r>
              <a:rPr sz="1900" spc="-5" dirty="0">
                <a:solidFill>
                  <a:srgbClr val="CC0000"/>
                </a:solidFill>
                <a:latin typeface="Calibri"/>
                <a:cs typeface="Calibri"/>
              </a:rPr>
              <a:t>•	</a:t>
            </a:r>
            <a:r>
              <a:rPr sz="1900" spc="-10" dirty="0">
                <a:latin typeface="Calibri"/>
                <a:cs typeface="Calibri"/>
              </a:rPr>
              <a:t>+2500sqm of </a:t>
            </a:r>
            <a:r>
              <a:rPr sz="1900" spc="-5" dirty="0">
                <a:latin typeface="Calibri"/>
                <a:cs typeface="Calibri"/>
              </a:rPr>
              <a:t>indoor cannabis in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2018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367665" algn="l"/>
              </a:tabLst>
            </a:pPr>
            <a:r>
              <a:rPr sz="1900" spc="-5" dirty="0">
                <a:solidFill>
                  <a:srgbClr val="CC0000"/>
                </a:solidFill>
                <a:latin typeface="Calibri"/>
                <a:cs typeface="Calibri"/>
              </a:rPr>
              <a:t>•	</a:t>
            </a:r>
            <a:r>
              <a:rPr sz="1900" spc="-10" dirty="0">
                <a:latin typeface="Calibri"/>
                <a:cs typeface="Calibri"/>
              </a:rPr>
              <a:t>+1000sqm </a:t>
            </a:r>
            <a:r>
              <a:rPr sz="1900" spc="-5" dirty="0">
                <a:latin typeface="Calibri"/>
                <a:cs typeface="Calibri"/>
              </a:rPr>
              <a:t>of Algae chlorea in</a:t>
            </a:r>
            <a:r>
              <a:rPr sz="1900" spc="6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2018</a:t>
            </a:r>
            <a:endParaRPr sz="1900" dirty="0">
              <a:latin typeface="Calibri"/>
              <a:cs typeface="Calibri"/>
            </a:endParaRPr>
          </a:p>
          <a:p>
            <a:pPr marL="367665" marR="5080" indent="-354965">
              <a:lnSpc>
                <a:spcPct val="113700"/>
              </a:lnSpc>
              <a:spcBef>
                <a:spcPts val="10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5" dirty="0">
                <a:latin typeface="Calibri"/>
                <a:cs typeface="Calibri"/>
              </a:rPr>
              <a:t>Projects in Spain, France, Belgium, South Africa, Iceland, Japan, Italy and  counting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25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1200sqm facilities in</a:t>
            </a:r>
            <a:r>
              <a:rPr sz="1900" b="1" spc="3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Madrid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25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10" dirty="0">
                <a:latin typeface="Calibri"/>
                <a:cs typeface="Calibri"/>
              </a:rPr>
              <a:t>100% </a:t>
            </a:r>
            <a:r>
              <a:rPr sz="1900" b="1" spc="-5" dirty="0">
                <a:latin typeface="Calibri"/>
                <a:cs typeface="Calibri"/>
              </a:rPr>
              <a:t>developed and assembled in</a:t>
            </a:r>
            <a:r>
              <a:rPr sz="1900" b="1" spc="7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Spain</a:t>
            </a:r>
            <a:endParaRPr sz="1900" dirty="0">
              <a:latin typeface="Calibri"/>
              <a:cs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B2139E-9711-4A97-A591-E64356E68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98" y="309402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532" y="957929"/>
            <a:ext cx="5863997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Calibri"/>
                <a:cs typeface="Calibri"/>
              </a:rPr>
              <a:t>ABOUT MONTIJO</a:t>
            </a:r>
            <a:r>
              <a:rPr lang="es-ES" b="0" spc="-5" dirty="0">
                <a:latin typeface="Calibri"/>
                <a:cs typeface="Calibri"/>
              </a:rPr>
              <a:t> SAMPLE</a:t>
            </a:r>
            <a:r>
              <a:rPr b="0" spc="-5" dirty="0">
                <a:latin typeface="Calibri"/>
                <a:cs typeface="Calibri"/>
              </a:rPr>
              <a:t> – </a:t>
            </a:r>
            <a:r>
              <a:rPr b="0" spc="-10" dirty="0">
                <a:latin typeface="Calibri"/>
                <a:cs typeface="Calibri"/>
              </a:rPr>
              <a:t>Day Light</a:t>
            </a:r>
            <a:r>
              <a:rPr b="0" spc="2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Integral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5005" y="1910358"/>
            <a:ext cx="6195695" cy="68389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9"/>
              </a:spcBef>
              <a:buClr>
                <a:srgbClr val="CC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spc="-5" dirty="0">
                <a:latin typeface="Calibri"/>
                <a:cs typeface="Calibri"/>
              </a:rPr>
              <a:t>Sun </a:t>
            </a:r>
            <a:r>
              <a:rPr sz="1900" spc="-10" dirty="0">
                <a:latin typeface="Calibri"/>
                <a:cs typeface="Calibri"/>
              </a:rPr>
              <a:t>hours </a:t>
            </a:r>
            <a:r>
              <a:rPr sz="1900" spc="-5" dirty="0">
                <a:latin typeface="Calibri"/>
                <a:cs typeface="Calibri"/>
              </a:rPr>
              <a:t>x2 on </a:t>
            </a:r>
            <a:r>
              <a:rPr sz="1900" spc="-10" dirty="0">
                <a:latin typeface="Calibri"/>
                <a:cs typeface="Calibri"/>
              </a:rPr>
              <a:t>summer months </a:t>
            </a:r>
            <a:r>
              <a:rPr sz="1900" spc="-5" dirty="0">
                <a:latin typeface="Calibri"/>
                <a:cs typeface="Calibri"/>
              </a:rPr>
              <a:t>as well as</a:t>
            </a:r>
            <a:r>
              <a:rPr sz="1900" spc="7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irradiance</a:t>
            </a:r>
            <a:endParaRPr sz="19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Clr>
                <a:srgbClr val="CC0000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spc="-5" dirty="0">
                <a:latin typeface="Calibri"/>
                <a:cs typeface="Calibri"/>
              </a:rPr>
              <a:t>Note that irradiance values are </a:t>
            </a:r>
            <a:r>
              <a:rPr sz="1900" spc="-10" dirty="0">
                <a:latin typeface="Calibri"/>
                <a:cs typeface="Calibri"/>
              </a:rPr>
              <a:t>from </a:t>
            </a:r>
            <a:r>
              <a:rPr sz="1900" spc="-5" dirty="0">
                <a:latin typeface="Calibri"/>
                <a:cs typeface="Calibri"/>
              </a:rPr>
              <a:t>Badajoz </a:t>
            </a:r>
            <a:r>
              <a:rPr sz="1900" spc="-10" dirty="0">
                <a:latin typeface="Calibri"/>
                <a:cs typeface="Calibri"/>
              </a:rPr>
              <a:t>(150km</a:t>
            </a:r>
            <a:r>
              <a:rPr sz="1900" spc="14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away)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026607"/>
            <a:ext cx="79514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975" indent="-168275">
              <a:lnSpc>
                <a:spcPct val="100000"/>
              </a:lnSpc>
              <a:spcBef>
                <a:spcPts val="95"/>
              </a:spcBef>
              <a:buAutoNum type="arabicParenBoth" startAt="8"/>
              <a:tabLst>
                <a:tab pos="181610" algn="l"/>
              </a:tabLst>
            </a:pPr>
            <a:r>
              <a:rPr sz="1000" i="1" spc="-5" dirty="0">
                <a:latin typeface="Calibri"/>
                <a:cs typeface="Calibri"/>
              </a:rPr>
              <a:t>Wikipedia</a:t>
            </a:r>
            <a:r>
              <a:rPr sz="1000" i="1" spc="-20" dirty="0">
                <a:solidFill>
                  <a:srgbClr val="8FD300"/>
                </a:solidFill>
                <a:latin typeface="Calibri"/>
                <a:cs typeface="Calibri"/>
              </a:rPr>
              <a:t> </a:t>
            </a:r>
            <a:r>
              <a:rPr sz="1000" i="1" u="sng" spc="-5" dirty="0">
                <a:solidFill>
                  <a:srgbClr val="8FD300"/>
                </a:solidFill>
                <a:uFill>
                  <a:solidFill>
                    <a:srgbClr val="8FD300"/>
                  </a:solidFill>
                </a:uFill>
                <a:latin typeface="Calibri"/>
                <a:cs typeface="Calibri"/>
                <a:hlinkClick r:id="rId2"/>
              </a:rPr>
              <a:t>https://en.wikipedia.org/wiki/List_of_cities_by_sunshine_duration#cite_note-121</a:t>
            </a:r>
            <a:endParaRPr sz="1000">
              <a:latin typeface="Calibri"/>
              <a:cs typeface="Calibri"/>
            </a:endParaRPr>
          </a:p>
          <a:p>
            <a:pPr marL="181610" indent="-168910">
              <a:lnSpc>
                <a:spcPct val="100000"/>
              </a:lnSpc>
              <a:buAutoNum type="arabicParenBoth" startAt="8"/>
              <a:tabLst>
                <a:tab pos="182245" algn="l"/>
              </a:tabLst>
            </a:pPr>
            <a:r>
              <a:rPr sz="1000" i="1" dirty="0">
                <a:latin typeface="Calibri"/>
                <a:cs typeface="Calibri"/>
              </a:rPr>
              <a:t>AEMET </a:t>
            </a:r>
            <a:r>
              <a:rPr sz="1000" i="1" spc="-5" dirty="0">
                <a:latin typeface="Calibri"/>
                <a:cs typeface="Calibri"/>
              </a:rPr>
              <a:t>report</a:t>
            </a:r>
            <a:r>
              <a:rPr sz="1000" i="1" spc="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  <a:hlinkClick r:id="rId3"/>
              </a:rPr>
              <a:t>http://www.aemet.es/documentos/es/serviciosclimaticos/datosclimatologicos/atlas_radiacion_solar/atlas_de_radiacion_24042012.pdf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4638" y="2852927"/>
            <a:ext cx="4088848" cy="25023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98491" y="2913770"/>
            <a:ext cx="3974688" cy="25954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5B78021-F22D-4192-8EE5-42F154402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57" y="121678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502" y="1254337"/>
            <a:ext cx="5804689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Calibri"/>
                <a:cs typeface="Calibri"/>
              </a:rPr>
              <a:t>ABOUT MONTIJO</a:t>
            </a:r>
            <a:r>
              <a:rPr lang="es-ES" b="0" spc="-5" dirty="0">
                <a:latin typeface="Calibri"/>
                <a:cs typeface="Calibri"/>
              </a:rPr>
              <a:t> SAMPLE </a:t>
            </a:r>
            <a:r>
              <a:rPr b="0" spc="-5" dirty="0">
                <a:latin typeface="Calibri"/>
                <a:cs typeface="Calibri"/>
              </a:rPr>
              <a:t> -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GREENHOUSE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5005" y="1895186"/>
            <a:ext cx="4883785" cy="810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x2 4000sqm greenhouses for</a:t>
            </a:r>
            <a:r>
              <a:rPr sz="1900" b="1" spc="6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cloning-seeding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1620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Natural light + LED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supplement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6924" y="2874449"/>
            <a:ext cx="6201156" cy="33533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5503" y="6565798"/>
            <a:ext cx="131000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65"/>
              </a:lnSpc>
            </a:pPr>
            <a:fld id="{81D60167-4931-47E6-BA6A-407CBD079E47}" type="slidenum">
              <a:rPr sz="800" dirty="0">
                <a:solidFill>
                  <a:srgbClr val="FFFFFF"/>
                </a:solidFill>
                <a:latin typeface="Calibri"/>
                <a:cs typeface="Calibri"/>
              </a:rPr>
              <a:t>29</a:t>
            </a:fld>
            <a:r>
              <a:rPr sz="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Pedro.cifuentes@sysled.es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9C31C6-932E-4FFD-8CBF-52FC2EC83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0" y="230119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83582-EAF6-4B42-ACA9-82552BEB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53083"/>
            <a:ext cx="6787604" cy="676715"/>
          </a:xfrm>
        </p:spPr>
        <p:txBody>
          <a:bodyPr/>
          <a:lstStyle/>
          <a:p>
            <a:r>
              <a:rPr lang="en-US" spc="-5"/>
              <a:t>A </a:t>
            </a:r>
            <a:r>
              <a:rPr lang="en-US" spc="-10"/>
              <a:t>NEW MARKET </a:t>
            </a:r>
            <a:r>
              <a:rPr lang="en-US" spc="-5"/>
              <a:t>HAS BORN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B2546-2E77-4043-8707-95E04DE9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700" y="6559550"/>
            <a:ext cx="165100" cy="161925"/>
          </a:xfrm>
        </p:spPr>
        <p:txBody>
          <a:bodyPr/>
          <a:lstStyle/>
          <a:p>
            <a:pPr>
              <a:defRPr/>
            </a:pPr>
            <a:fld id="{7A48C9B6-1CDF-4398-A57A-A9050DF1CA6C}" type="slidenum">
              <a:rPr lang="de-DE" altLang="es-ES" smtClean="0"/>
              <a:pPr>
                <a:defRPr/>
              </a:pPr>
              <a:t>3</a:t>
            </a:fld>
            <a:endParaRPr lang="de-DE" altLang="es-E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D2D85F7-75A9-49F8-85C5-8D400B5A8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7764" y="1607363"/>
            <a:ext cx="8281988" cy="1245573"/>
          </a:xfrm>
        </p:spPr>
        <p:txBody>
          <a:bodyPr/>
          <a:lstStyle/>
          <a:p>
            <a:pPr marL="0" indent="0" eaLnBrk="1" hangingPunct="1">
              <a:lnSpc>
                <a:spcPts val="3900"/>
              </a:lnSpc>
              <a:buNone/>
            </a:pPr>
            <a:r>
              <a:rPr lang="en-US" altLang="es-ES" b="1" dirty="0"/>
              <a:t>ASTRONOMIC GROWTH: With an 83.3% Compound Annual Growth Rate (CAGR)  LED horticulture market has become one of the most profitable markets (1)</a:t>
            </a:r>
          </a:p>
          <a:p>
            <a:pPr eaLnBrk="1" hangingPunct="1">
              <a:lnSpc>
                <a:spcPts val="3900"/>
              </a:lnSpc>
            </a:pPr>
            <a:endParaRPr lang="de-DE" altLang="es-ES" dirty="0"/>
          </a:p>
          <a:p>
            <a:pPr lvl="1" eaLnBrk="1" hangingPunct="1">
              <a:lnSpc>
                <a:spcPts val="3900"/>
              </a:lnSpc>
            </a:pPr>
            <a:endParaRPr lang="de-DE" alt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D66685-0A85-4B40-B369-40EEED3BD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83" y="136525"/>
            <a:ext cx="1902117" cy="67671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80992F-C768-40C2-9D8A-56D59C174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854" y="2708920"/>
            <a:ext cx="457239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45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503" y="1662117"/>
            <a:ext cx="43307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Calibri"/>
                <a:cs typeface="Calibri"/>
              </a:rPr>
              <a:t>Which appliance fits better</a:t>
            </a:r>
            <a:r>
              <a:rPr b="0" spc="3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here?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6860" y="2636912"/>
            <a:ext cx="4295140" cy="2792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10" dirty="0">
                <a:latin typeface="Calibri"/>
                <a:cs typeface="Calibri"/>
              </a:rPr>
              <a:t>CURIE </a:t>
            </a:r>
            <a:r>
              <a:rPr sz="1900" b="1" spc="-5" dirty="0">
                <a:latin typeface="Calibri"/>
                <a:cs typeface="Calibri"/>
              </a:rPr>
              <a:t>120cm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FIXTURE</a:t>
            </a:r>
            <a:endParaRPr sz="1900" dirty="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0"/>
              </a:spcBef>
              <a:buChar char="•"/>
              <a:tabLst>
                <a:tab pos="727075" algn="l"/>
                <a:tab pos="728345" algn="l"/>
              </a:tabLst>
            </a:pPr>
            <a:r>
              <a:rPr sz="1900" spc="-5" dirty="0">
                <a:latin typeface="Calibri"/>
                <a:cs typeface="Calibri"/>
              </a:rPr>
              <a:t>Reliable IK08 &amp; waterproof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IP65</a:t>
            </a:r>
            <a:endParaRPr sz="1900" dirty="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0"/>
              </a:spcBef>
              <a:buChar char="•"/>
              <a:tabLst>
                <a:tab pos="727075" algn="l"/>
                <a:tab pos="728345" algn="l"/>
              </a:tabLst>
            </a:pPr>
            <a:r>
              <a:rPr sz="1900" spc="-5" dirty="0">
                <a:latin typeface="Calibri"/>
                <a:cs typeface="Calibri"/>
              </a:rPr>
              <a:t>Cover big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surface</a:t>
            </a:r>
            <a:endParaRPr sz="1900" dirty="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0"/>
              </a:spcBef>
              <a:buChar char="•"/>
              <a:tabLst>
                <a:tab pos="727075" algn="l"/>
                <a:tab pos="728345" algn="l"/>
              </a:tabLst>
            </a:pPr>
            <a:r>
              <a:rPr sz="1900" spc="-5" dirty="0">
                <a:latin typeface="Calibri"/>
                <a:cs typeface="Calibri"/>
              </a:rPr>
              <a:t>€/W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efficient</a:t>
            </a:r>
            <a:endParaRPr sz="1900" dirty="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0"/>
              </a:spcBef>
              <a:buChar char="•"/>
              <a:tabLst>
                <a:tab pos="727075" algn="l"/>
                <a:tab pos="728345" algn="l"/>
              </a:tabLst>
            </a:pPr>
            <a:r>
              <a:rPr sz="1900" spc="-5" dirty="0">
                <a:latin typeface="Calibri"/>
                <a:cs typeface="Calibri"/>
              </a:rPr>
              <a:t>Homogeneous light </a:t>
            </a:r>
            <a:r>
              <a:rPr sz="1900" spc="-10" dirty="0">
                <a:latin typeface="Calibri"/>
                <a:cs typeface="Calibri"/>
              </a:rPr>
              <a:t>over </a:t>
            </a:r>
            <a:r>
              <a:rPr sz="1900" spc="-5" dirty="0">
                <a:latin typeface="Calibri"/>
                <a:cs typeface="Calibri"/>
              </a:rPr>
              <a:t>the</a:t>
            </a:r>
            <a:r>
              <a:rPr sz="1900" spc="7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canopy</a:t>
            </a:r>
            <a:endParaRPr sz="1900" dirty="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5"/>
              </a:spcBef>
              <a:buChar char="•"/>
              <a:tabLst>
                <a:tab pos="727075" algn="l"/>
                <a:tab pos="728345" algn="l"/>
              </a:tabLst>
            </a:pPr>
            <a:r>
              <a:rPr sz="1900" spc="-5" dirty="0">
                <a:latin typeface="Calibri"/>
                <a:cs typeface="Calibri"/>
              </a:rPr>
              <a:t>Reduce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wiring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93891" y="3813056"/>
            <a:ext cx="3008375" cy="2456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4144" y="1196339"/>
            <a:ext cx="3180588" cy="2124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5503" y="6565798"/>
            <a:ext cx="131000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65"/>
              </a:lnSpc>
            </a:pPr>
            <a:fld id="{81D60167-4931-47E6-BA6A-407CBD079E47}" type="slidenum">
              <a:rPr sz="800" dirty="0">
                <a:solidFill>
                  <a:srgbClr val="FFFFFF"/>
                </a:solidFill>
                <a:latin typeface="Calibri"/>
                <a:cs typeface="Calibri"/>
              </a:rPr>
              <a:t>30</a:t>
            </a:fld>
            <a:r>
              <a:rPr sz="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Pedro.cifuentes@sysled.es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C8C627F-7B9D-4B06-ABD6-4301FB84F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77" y="186968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503" y="1108878"/>
            <a:ext cx="5503957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Calibri"/>
                <a:cs typeface="Calibri"/>
              </a:rPr>
              <a:t>ABOUT MONTIJO </a:t>
            </a:r>
            <a:r>
              <a:rPr lang="es-ES" b="0" spc="-5" dirty="0">
                <a:latin typeface="Calibri"/>
                <a:cs typeface="Calibri"/>
              </a:rPr>
              <a:t>SAMPLE </a:t>
            </a:r>
            <a:r>
              <a:rPr b="0" spc="-5" dirty="0">
                <a:latin typeface="Calibri"/>
                <a:cs typeface="Calibri"/>
              </a:rPr>
              <a:t>-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SPECTRUM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5005" y="1726183"/>
            <a:ext cx="824674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SYSLED BIO </a:t>
            </a:r>
            <a:r>
              <a:rPr sz="1900" b="1" spc="-10" dirty="0">
                <a:latin typeface="Calibri"/>
                <a:cs typeface="Calibri"/>
              </a:rPr>
              <a:t>VEG </a:t>
            </a:r>
            <a:r>
              <a:rPr sz="1900" b="1" spc="-5" dirty="0">
                <a:latin typeface="Calibri"/>
                <a:cs typeface="Calibri"/>
              </a:rPr>
              <a:t>SPECTRUM </a:t>
            </a:r>
            <a:r>
              <a:rPr sz="1900" spc="-10" dirty="0">
                <a:latin typeface="Calibri"/>
                <a:cs typeface="Calibri"/>
              </a:rPr>
              <a:t>supply </a:t>
            </a: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spc="-10" dirty="0">
                <a:latin typeface="Calibri"/>
                <a:cs typeface="Calibri"/>
              </a:rPr>
              <a:t>perfect </a:t>
            </a:r>
            <a:r>
              <a:rPr sz="1900" spc="-5" dirty="0">
                <a:latin typeface="Calibri"/>
                <a:cs typeface="Calibri"/>
              </a:rPr>
              <a:t>ratios of radiation</a:t>
            </a:r>
            <a:r>
              <a:rPr sz="1900" spc="17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for</a:t>
            </a:r>
            <a:endParaRPr sz="1900" dirty="0">
              <a:latin typeface="Calibri"/>
              <a:cs typeface="Calibri"/>
            </a:endParaRPr>
          </a:p>
          <a:p>
            <a:pPr marL="367665" marR="177165">
              <a:lnSpc>
                <a:spcPts val="3900"/>
              </a:lnSpc>
              <a:spcBef>
                <a:spcPts val="400"/>
              </a:spcBef>
            </a:pPr>
            <a:r>
              <a:rPr sz="1900" spc="-10" dirty="0">
                <a:latin typeface="Calibri"/>
                <a:cs typeface="Calibri"/>
              </a:rPr>
              <a:t>boosting </a:t>
            </a:r>
            <a:r>
              <a:rPr sz="1900" spc="-5" dirty="0">
                <a:latin typeface="Calibri"/>
                <a:cs typeface="Calibri"/>
              </a:rPr>
              <a:t>radicular system of clones/seeds </a:t>
            </a:r>
            <a:r>
              <a:rPr sz="1900" dirty="0">
                <a:latin typeface="Calibri"/>
                <a:cs typeface="Calibri"/>
              </a:rPr>
              <a:t>as </a:t>
            </a:r>
            <a:r>
              <a:rPr sz="1900" spc="-5" dirty="0">
                <a:latin typeface="Calibri"/>
                <a:cs typeface="Calibri"/>
              </a:rPr>
              <a:t>well as rising a dense and healthy  canopy. </a:t>
            </a:r>
            <a:r>
              <a:rPr sz="1900" spc="-10" dirty="0">
                <a:latin typeface="Calibri"/>
                <a:cs typeface="Calibri"/>
              </a:rPr>
              <a:t>Can </a:t>
            </a:r>
            <a:r>
              <a:rPr sz="1900" spc="-5" dirty="0">
                <a:latin typeface="Calibri"/>
                <a:cs typeface="Calibri"/>
              </a:rPr>
              <a:t>be used as </a:t>
            </a:r>
            <a:r>
              <a:rPr sz="1900" spc="-10" dirty="0">
                <a:latin typeface="Calibri"/>
                <a:cs typeface="Calibri"/>
              </a:rPr>
              <a:t>supplement </a:t>
            </a:r>
            <a:r>
              <a:rPr sz="1900" spc="-5" dirty="0">
                <a:latin typeface="Calibri"/>
                <a:cs typeface="Calibri"/>
              </a:rPr>
              <a:t>or as </a:t>
            </a:r>
            <a:r>
              <a:rPr sz="1900" spc="-10" dirty="0">
                <a:latin typeface="Calibri"/>
                <a:cs typeface="Calibri"/>
              </a:rPr>
              <a:t>single </a:t>
            </a:r>
            <a:r>
              <a:rPr sz="1900" spc="-5" dirty="0">
                <a:latin typeface="Calibri"/>
                <a:cs typeface="Calibri"/>
              </a:rPr>
              <a:t>lighting</a:t>
            </a:r>
            <a:r>
              <a:rPr sz="1900" spc="1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source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11577" y="3252144"/>
            <a:ext cx="2864275" cy="2813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5503" y="6565798"/>
            <a:ext cx="131000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65"/>
              </a:lnSpc>
            </a:pPr>
            <a:fld id="{81D60167-4931-47E6-BA6A-407CBD079E47}" type="slidenum">
              <a:rPr sz="800" dirty="0">
                <a:solidFill>
                  <a:srgbClr val="FFFFFF"/>
                </a:solidFill>
                <a:latin typeface="Calibri"/>
                <a:cs typeface="Calibri"/>
              </a:rPr>
              <a:t>31</a:t>
            </a:fld>
            <a:r>
              <a:rPr sz="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Pedro.cifuentes@sysled.es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A84D263-BFC4-43F1-A428-44B9CFEE3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03" y="211762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165" y="1168768"/>
            <a:ext cx="7130922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Calibri"/>
                <a:cs typeface="Calibri"/>
              </a:rPr>
              <a:t>ABOUT MONTIJO</a:t>
            </a:r>
            <a:r>
              <a:rPr lang="es-ES" b="0" spc="-5" dirty="0">
                <a:latin typeface="Calibri"/>
                <a:cs typeface="Calibri"/>
              </a:rPr>
              <a:t> SAMPLE </a:t>
            </a:r>
            <a:r>
              <a:rPr b="0" spc="-5" dirty="0">
                <a:latin typeface="Calibri"/>
                <a:cs typeface="Calibri"/>
              </a:rPr>
              <a:t> – </a:t>
            </a:r>
            <a:r>
              <a:rPr b="0" spc="-10" dirty="0">
                <a:latin typeface="Calibri"/>
                <a:cs typeface="Calibri"/>
              </a:rPr>
              <a:t>FIXTURE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DISTRIBUTION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0419" y="1890938"/>
            <a:ext cx="7668259" cy="1800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Assuming a SOG with horizontal travelling we have filled the</a:t>
            </a:r>
            <a:r>
              <a:rPr sz="1900" b="1" spc="14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greenhouse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1620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Assuming lamps installed 40-50cm </a:t>
            </a:r>
            <a:r>
              <a:rPr sz="1900" b="1" spc="-10" dirty="0">
                <a:latin typeface="Calibri"/>
                <a:cs typeface="Calibri"/>
              </a:rPr>
              <a:t>from</a:t>
            </a:r>
            <a:r>
              <a:rPr sz="1900" b="1" spc="6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canopy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1620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Assuming interdistance of 1.5m H/V for each fixture</a:t>
            </a:r>
            <a:r>
              <a:rPr sz="1900" b="1" spc="10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center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1620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66x26</a:t>
            </a:r>
            <a:r>
              <a:rPr sz="1900" b="1" spc="-1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luminaires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02843" y="3970048"/>
            <a:ext cx="3252164" cy="1866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7095" y="3860291"/>
            <a:ext cx="3802379" cy="2135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0E322F-541E-4D3A-A6D2-0B08A1235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65" y="297547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114" y="1310018"/>
            <a:ext cx="700393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Calibri"/>
                <a:cs typeface="Calibri"/>
              </a:rPr>
              <a:t>ABOUT MONTIJO</a:t>
            </a:r>
            <a:r>
              <a:rPr lang="es-ES" b="0" spc="-5" dirty="0">
                <a:latin typeface="Calibri"/>
                <a:cs typeface="Calibri"/>
              </a:rPr>
              <a:t> SAMPLE </a:t>
            </a:r>
            <a:r>
              <a:rPr b="0" spc="-5" dirty="0">
                <a:latin typeface="Calibri"/>
                <a:cs typeface="Calibri"/>
              </a:rPr>
              <a:t> – </a:t>
            </a:r>
            <a:r>
              <a:rPr b="0" spc="-10" dirty="0">
                <a:latin typeface="Calibri"/>
                <a:cs typeface="Calibri"/>
              </a:rPr>
              <a:t>LIGHT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DISTRIBUTION</a:t>
            </a:r>
          </a:p>
        </p:txBody>
      </p:sp>
      <p:sp>
        <p:nvSpPr>
          <p:cNvPr id="3" name="object 3"/>
          <p:cNvSpPr/>
          <p:nvPr/>
        </p:nvSpPr>
        <p:spPr>
          <a:xfrm>
            <a:off x="5702843" y="3970048"/>
            <a:ext cx="3252164" cy="1866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6862" y="1706922"/>
            <a:ext cx="6960184" cy="2043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38939" y="3808123"/>
            <a:ext cx="3408961" cy="2433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5503" y="6565798"/>
            <a:ext cx="131000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65"/>
              </a:lnSpc>
            </a:pPr>
            <a:fld id="{81D60167-4931-47E6-BA6A-407CBD079E47}" type="slidenum">
              <a:rPr sz="800" dirty="0">
                <a:solidFill>
                  <a:srgbClr val="FFFFFF"/>
                </a:solidFill>
                <a:latin typeface="Calibri"/>
                <a:cs typeface="Calibri"/>
              </a:rPr>
              <a:t>33</a:t>
            </a:fld>
            <a:r>
              <a:rPr sz="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Pedro.cifuentes@sysled.es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233AD07-4036-4736-83EA-696DF1F9A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11" y="265855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202" y="1205327"/>
            <a:ext cx="6584077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Calibri"/>
                <a:cs typeface="Calibri"/>
              </a:rPr>
              <a:t>ABOUT MONTIJO</a:t>
            </a:r>
            <a:r>
              <a:rPr lang="es-ES" b="0" spc="-5" dirty="0">
                <a:latin typeface="Calibri"/>
                <a:cs typeface="Calibri"/>
              </a:rPr>
              <a:t> SAMPLE </a:t>
            </a:r>
            <a:r>
              <a:rPr b="0" spc="-5" dirty="0">
                <a:latin typeface="Calibri"/>
                <a:cs typeface="Calibri"/>
              </a:rPr>
              <a:t> –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PERFORMANCE</a:t>
            </a:r>
          </a:p>
        </p:txBody>
      </p:sp>
      <p:sp>
        <p:nvSpPr>
          <p:cNvPr id="3" name="object 3"/>
          <p:cNvSpPr/>
          <p:nvPr/>
        </p:nvSpPr>
        <p:spPr>
          <a:xfrm>
            <a:off x="5081086" y="2129056"/>
            <a:ext cx="3253636" cy="1866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9160" y="1828596"/>
            <a:ext cx="3124200" cy="2071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6766" y="4695849"/>
            <a:ext cx="7353673" cy="1419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5503" y="6565798"/>
            <a:ext cx="131000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65"/>
              </a:lnSpc>
            </a:pPr>
            <a:fld id="{81D60167-4931-47E6-BA6A-407CBD079E47}" type="slidenum">
              <a:rPr sz="800" dirty="0">
                <a:solidFill>
                  <a:srgbClr val="FFFFFF"/>
                </a:solidFill>
                <a:latin typeface="Calibri"/>
                <a:cs typeface="Calibri"/>
              </a:rPr>
              <a:t>34</a:t>
            </a:fld>
            <a:r>
              <a:rPr sz="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Pedro.cifuentes@sysled.es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3D020FB-8008-4D9D-BE92-6EF85E5417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86" y="178628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203" y="1575416"/>
            <a:ext cx="371919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Calibri"/>
                <a:cs typeface="Calibri"/>
              </a:rPr>
              <a:t>ABOUT MONTIJO –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OPTIONS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017" y="2549478"/>
            <a:ext cx="4035425" cy="3287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10" dirty="0">
                <a:latin typeface="Calibri"/>
                <a:cs typeface="Calibri"/>
              </a:rPr>
              <a:t>OPTION </a:t>
            </a:r>
            <a:r>
              <a:rPr sz="1900" b="1" spc="-5" dirty="0">
                <a:latin typeface="Calibri"/>
                <a:cs typeface="Calibri"/>
              </a:rPr>
              <a:t>A – </a:t>
            </a:r>
            <a:r>
              <a:rPr sz="1900" b="1" spc="-10" dirty="0">
                <a:latin typeface="Calibri"/>
                <a:cs typeface="Calibri"/>
              </a:rPr>
              <a:t>CURIE </a:t>
            </a:r>
            <a:r>
              <a:rPr sz="1900" b="1" spc="-5" dirty="0">
                <a:latin typeface="Calibri"/>
                <a:cs typeface="Calibri"/>
              </a:rPr>
              <a:t>120cm 100W</a:t>
            </a:r>
            <a:r>
              <a:rPr sz="1900" b="1" spc="3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VEG</a:t>
            </a:r>
            <a:endParaRPr sz="190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0"/>
              </a:spcBef>
              <a:buFont typeface="Calibri"/>
              <a:buChar char="•"/>
              <a:tabLst>
                <a:tab pos="727075" algn="l"/>
                <a:tab pos="728345" algn="l"/>
              </a:tabLst>
            </a:pPr>
            <a:r>
              <a:rPr sz="1900" b="1" spc="-5" dirty="0">
                <a:latin typeface="Calibri"/>
                <a:cs typeface="Calibri"/>
              </a:rPr>
              <a:t>11000</a:t>
            </a:r>
            <a:r>
              <a:rPr sz="1900" b="1" spc="-1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lm/lamp</a:t>
            </a:r>
            <a:endParaRPr sz="190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0"/>
              </a:spcBef>
              <a:buFont typeface="Calibri"/>
              <a:buChar char="•"/>
              <a:tabLst>
                <a:tab pos="727075" algn="l"/>
                <a:tab pos="728345" algn="l"/>
              </a:tabLst>
            </a:pPr>
            <a:r>
              <a:rPr sz="1900" b="1" spc="-5" dirty="0">
                <a:latin typeface="Calibri"/>
                <a:cs typeface="Calibri"/>
              </a:rPr>
              <a:t>40-150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umoles/sqm</a:t>
            </a:r>
            <a:endParaRPr sz="190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0"/>
              </a:spcBef>
              <a:buFont typeface="Calibri"/>
              <a:buChar char="•"/>
              <a:tabLst>
                <a:tab pos="727075" algn="l"/>
                <a:tab pos="728345" algn="l"/>
              </a:tabLst>
            </a:pPr>
            <a:r>
              <a:rPr sz="1900" b="1" spc="-5" dirty="0">
                <a:latin typeface="Calibri"/>
                <a:cs typeface="Calibri"/>
              </a:rPr>
              <a:t>4k-8k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luxes/sqm</a:t>
            </a:r>
            <a:endParaRPr sz="190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0"/>
              </a:spcBef>
              <a:buFont typeface="Calibri"/>
              <a:buChar char="•"/>
              <a:tabLst>
                <a:tab pos="727075" algn="l"/>
                <a:tab pos="728345" algn="l"/>
              </a:tabLst>
            </a:pPr>
            <a:r>
              <a:rPr sz="1900" b="1" spc="-5" dirty="0">
                <a:latin typeface="Calibri"/>
                <a:cs typeface="Calibri"/>
              </a:rPr>
              <a:t>42.9 </a:t>
            </a:r>
            <a:r>
              <a:rPr sz="1900" b="1" spc="-10" dirty="0">
                <a:latin typeface="Calibri"/>
                <a:cs typeface="Calibri"/>
              </a:rPr>
              <a:t>W/m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irradiance</a:t>
            </a:r>
            <a:endParaRPr sz="190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5"/>
              </a:spcBef>
              <a:buFont typeface="Calibri"/>
              <a:buChar char="•"/>
              <a:tabLst>
                <a:tab pos="727075" algn="l"/>
                <a:tab pos="728345" algn="l"/>
              </a:tabLst>
            </a:pPr>
            <a:r>
              <a:rPr sz="1900" b="1" spc="-5" dirty="0">
                <a:latin typeface="Calibri"/>
                <a:cs typeface="Calibri"/>
              </a:rPr>
              <a:t>170kWh / greenhouse</a:t>
            </a:r>
            <a:endParaRPr sz="190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0"/>
              </a:spcBef>
              <a:buFont typeface="Calibri"/>
              <a:buChar char="•"/>
              <a:tabLst>
                <a:tab pos="727075" algn="l"/>
                <a:tab pos="728345" algn="l"/>
              </a:tabLst>
            </a:pP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High output and low</a:t>
            </a:r>
            <a:r>
              <a:rPr sz="19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price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02843" y="3970048"/>
            <a:ext cx="3252164" cy="1866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5503" y="6565798"/>
            <a:ext cx="131000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65"/>
              </a:lnSpc>
            </a:pPr>
            <a:fld id="{81D60167-4931-47E6-BA6A-407CBD079E47}" type="slidenum">
              <a:rPr sz="800" dirty="0">
                <a:solidFill>
                  <a:srgbClr val="FFFFFF"/>
                </a:solidFill>
                <a:latin typeface="Calibri"/>
                <a:cs typeface="Calibri"/>
              </a:rPr>
              <a:t>35</a:t>
            </a:fld>
            <a:r>
              <a:rPr sz="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Pedro.cifuentes@sysled.es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FA5739C-893E-478F-BA83-35901894C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2" y="223759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1830" y="1566288"/>
            <a:ext cx="5636354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Calibri"/>
                <a:cs typeface="Calibri"/>
              </a:rPr>
              <a:t>ABOUT MONTIJO</a:t>
            </a:r>
            <a:r>
              <a:rPr lang="es-ES" b="0" spc="-5" dirty="0">
                <a:latin typeface="Calibri"/>
                <a:cs typeface="Calibri"/>
              </a:rPr>
              <a:t> SAMPLE</a:t>
            </a:r>
            <a:r>
              <a:rPr b="0" spc="-5" dirty="0">
                <a:latin typeface="Calibri"/>
                <a:cs typeface="Calibri"/>
              </a:rPr>
              <a:t> –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OPTIONS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6445" y="2420888"/>
            <a:ext cx="3902710" cy="3287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10" dirty="0">
                <a:latin typeface="Calibri"/>
                <a:cs typeface="Calibri"/>
              </a:rPr>
              <a:t>OPTION </a:t>
            </a:r>
            <a:r>
              <a:rPr sz="1900" b="1" spc="-5" dirty="0">
                <a:latin typeface="Calibri"/>
                <a:cs typeface="Calibri"/>
              </a:rPr>
              <a:t>B – </a:t>
            </a:r>
            <a:r>
              <a:rPr sz="1900" b="1" spc="-10" dirty="0">
                <a:latin typeface="Calibri"/>
                <a:cs typeface="Calibri"/>
              </a:rPr>
              <a:t>CURIE </a:t>
            </a:r>
            <a:r>
              <a:rPr sz="1900" b="1" spc="-5" dirty="0">
                <a:latin typeface="Calibri"/>
                <a:cs typeface="Calibri"/>
              </a:rPr>
              <a:t>120cm 50W</a:t>
            </a:r>
            <a:r>
              <a:rPr sz="1900" b="1" spc="3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VEG</a:t>
            </a:r>
            <a:endParaRPr sz="1900" dirty="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0"/>
              </a:spcBef>
              <a:buFont typeface="Calibri"/>
              <a:buChar char="•"/>
              <a:tabLst>
                <a:tab pos="727075" algn="l"/>
                <a:tab pos="728345" algn="l"/>
              </a:tabLst>
            </a:pPr>
            <a:r>
              <a:rPr sz="1900" b="1" spc="-5" dirty="0">
                <a:latin typeface="Calibri"/>
                <a:cs typeface="Calibri"/>
              </a:rPr>
              <a:t>6000</a:t>
            </a:r>
            <a:r>
              <a:rPr sz="1900" b="1" spc="-1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lm/lamp</a:t>
            </a:r>
            <a:endParaRPr sz="1900" dirty="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0"/>
              </a:spcBef>
              <a:buFont typeface="Calibri"/>
              <a:buChar char="•"/>
              <a:tabLst>
                <a:tab pos="727075" algn="l"/>
                <a:tab pos="728345" algn="l"/>
              </a:tabLst>
            </a:pPr>
            <a:r>
              <a:rPr sz="1900" b="1" spc="-5" dirty="0">
                <a:latin typeface="Calibri"/>
                <a:cs typeface="Calibri"/>
              </a:rPr>
              <a:t>20-72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umoles/sqm</a:t>
            </a:r>
            <a:endParaRPr sz="1900" dirty="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0"/>
              </a:spcBef>
              <a:buFont typeface="Calibri"/>
              <a:buChar char="•"/>
              <a:tabLst>
                <a:tab pos="727075" algn="l"/>
                <a:tab pos="728345" algn="l"/>
              </a:tabLst>
            </a:pPr>
            <a:r>
              <a:rPr sz="1900" b="1" spc="-5" dirty="0">
                <a:latin typeface="Calibri"/>
                <a:cs typeface="Calibri"/>
              </a:rPr>
              <a:t>2k-4k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luxes/sqm</a:t>
            </a:r>
            <a:endParaRPr sz="1900" dirty="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0"/>
              </a:spcBef>
              <a:buFont typeface="Calibri"/>
              <a:buChar char="•"/>
              <a:tabLst>
                <a:tab pos="727075" algn="l"/>
                <a:tab pos="728345" algn="l"/>
              </a:tabLst>
            </a:pPr>
            <a:r>
              <a:rPr sz="1900" b="1" spc="-5" dirty="0">
                <a:latin typeface="Calibri"/>
                <a:cs typeface="Calibri"/>
              </a:rPr>
              <a:t>21 </a:t>
            </a:r>
            <a:r>
              <a:rPr sz="1900" b="1" spc="-10" dirty="0">
                <a:latin typeface="Calibri"/>
                <a:cs typeface="Calibri"/>
              </a:rPr>
              <a:t>W/m</a:t>
            </a:r>
            <a:r>
              <a:rPr sz="1900" b="1" spc="-5" dirty="0">
                <a:latin typeface="Calibri"/>
                <a:cs typeface="Calibri"/>
              </a:rPr>
              <a:t> irradiance</a:t>
            </a:r>
            <a:endParaRPr sz="1900" dirty="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5"/>
              </a:spcBef>
              <a:buFont typeface="Calibri"/>
              <a:buChar char="•"/>
              <a:tabLst>
                <a:tab pos="727075" algn="l"/>
                <a:tab pos="728345" algn="l"/>
              </a:tabLst>
            </a:pPr>
            <a:r>
              <a:rPr sz="1900" b="1" spc="-5" dirty="0">
                <a:latin typeface="Calibri"/>
                <a:cs typeface="Calibri"/>
              </a:rPr>
              <a:t>85kWh / greenhouse</a:t>
            </a:r>
            <a:endParaRPr sz="1900" dirty="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0"/>
              </a:spcBef>
              <a:buFont typeface="Calibri"/>
              <a:buChar char="•"/>
              <a:tabLst>
                <a:tab pos="727075" algn="l"/>
                <a:tab pos="728345" algn="l"/>
              </a:tabLst>
            </a:pP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Lower monthly expenses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02843" y="3970048"/>
            <a:ext cx="3252164" cy="1866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B2B90EE-B0DD-4643-A66A-83712DD1A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17" y="312872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203" y="1324024"/>
            <a:ext cx="5503957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Calibri"/>
                <a:cs typeface="Calibri"/>
              </a:rPr>
              <a:t>ABOUT MONTIJO </a:t>
            </a:r>
            <a:r>
              <a:rPr lang="es-ES" b="0" spc="-5" dirty="0">
                <a:latin typeface="Calibri"/>
                <a:cs typeface="Calibri"/>
              </a:rPr>
              <a:t>SAMPLE </a:t>
            </a:r>
            <a:r>
              <a:rPr b="0" spc="-5" dirty="0">
                <a:latin typeface="Calibri"/>
                <a:cs typeface="Calibri"/>
              </a:rPr>
              <a:t>–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OPTIONS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3436" y="2080515"/>
            <a:ext cx="5211445" cy="3782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95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10" dirty="0">
                <a:latin typeface="Calibri"/>
                <a:cs typeface="Calibri"/>
              </a:rPr>
              <a:t>OPTION </a:t>
            </a:r>
            <a:r>
              <a:rPr sz="1900" b="1" spc="-5" dirty="0">
                <a:latin typeface="Calibri"/>
                <a:cs typeface="Calibri"/>
              </a:rPr>
              <a:t>C – </a:t>
            </a:r>
            <a:r>
              <a:rPr sz="1900" b="1" spc="-10" dirty="0">
                <a:latin typeface="Calibri"/>
                <a:cs typeface="Calibri"/>
              </a:rPr>
              <a:t>CURIE </a:t>
            </a:r>
            <a:r>
              <a:rPr sz="1900" b="1" spc="-5" dirty="0">
                <a:latin typeface="Calibri"/>
                <a:cs typeface="Calibri"/>
              </a:rPr>
              <a:t>120cm 100W </a:t>
            </a:r>
            <a:r>
              <a:rPr sz="1900" b="1" spc="-10" dirty="0">
                <a:latin typeface="Calibri"/>
                <a:cs typeface="Calibri"/>
              </a:rPr>
              <a:t>VEG</a:t>
            </a:r>
            <a:r>
              <a:rPr sz="1900" b="1" spc="65" dirty="0"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DIMMABLE</a:t>
            </a:r>
            <a:endParaRPr sz="1900" dirty="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0"/>
              </a:spcBef>
              <a:buFont typeface="Calibri"/>
              <a:buChar char="•"/>
              <a:tabLst>
                <a:tab pos="727075" algn="l"/>
                <a:tab pos="728345" algn="l"/>
              </a:tabLst>
            </a:pPr>
            <a:r>
              <a:rPr sz="1900" b="1" spc="-5" dirty="0">
                <a:latin typeface="Calibri"/>
                <a:cs typeface="Calibri"/>
              </a:rPr>
              <a:t>Up to 11000 </a:t>
            </a:r>
            <a:r>
              <a:rPr sz="1900" b="1" dirty="0">
                <a:latin typeface="Calibri"/>
                <a:cs typeface="Calibri"/>
              </a:rPr>
              <a:t>lm/lamp</a:t>
            </a:r>
            <a:endParaRPr sz="1900" dirty="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0"/>
              </a:spcBef>
              <a:buFont typeface="Calibri"/>
              <a:buChar char="•"/>
              <a:tabLst>
                <a:tab pos="727075" algn="l"/>
                <a:tab pos="728345" algn="l"/>
              </a:tabLst>
            </a:pPr>
            <a:r>
              <a:rPr sz="1900" b="1" spc="-5" dirty="0">
                <a:latin typeface="Calibri"/>
                <a:cs typeface="Calibri"/>
              </a:rPr>
              <a:t>Up to 150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umoles/sqm</a:t>
            </a:r>
            <a:endParaRPr sz="1900" dirty="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0"/>
              </a:spcBef>
              <a:buFont typeface="Calibri"/>
              <a:buChar char="•"/>
              <a:tabLst>
                <a:tab pos="727075" algn="l"/>
                <a:tab pos="728345" algn="l"/>
              </a:tabLst>
            </a:pPr>
            <a:r>
              <a:rPr sz="1900" b="1" spc="-5" dirty="0">
                <a:latin typeface="Calibri"/>
                <a:cs typeface="Calibri"/>
              </a:rPr>
              <a:t>Up to 8k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luxes/sqm</a:t>
            </a:r>
            <a:endParaRPr sz="1900" dirty="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0"/>
              </a:spcBef>
              <a:buFont typeface="Calibri"/>
              <a:buChar char="•"/>
              <a:tabLst>
                <a:tab pos="727075" algn="l"/>
                <a:tab pos="728345" algn="l"/>
              </a:tabLst>
            </a:pPr>
            <a:r>
              <a:rPr sz="1900" b="1" spc="-5" dirty="0">
                <a:latin typeface="Calibri"/>
                <a:cs typeface="Calibri"/>
              </a:rPr>
              <a:t>Up to 42 </a:t>
            </a:r>
            <a:r>
              <a:rPr sz="1900" b="1" spc="-10" dirty="0">
                <a:latin typeface="Calibri"/>
                <a:cs typeface="Calibri"/>
              </a:rPr>
              <a:t>W/m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irradiance</a:t>
            </a:r>
            <a:endParaRPr sz="1900" dirty="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5"/>
              </a:spcBef>
              <a:buFont typeface="Calibri"/>
              <a:buChar char="•"/>
              <a:tabLst>
                <a:tab pos="727075" algn="l"/>
                <a:tab pos="728345" algn="l"/>
              </a:tabLst>
            </a:pPr>
            <a:r>
              <a:rPr sz="1900" b="1" spc="-5" dirty="0">
                <a:latin typeface="Calibri"/>
                <a:cs typeface="Calibri"/>
              </a:rPr>
              <a:t>Up to 170kWh /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greenhouse</a:t>
            </a:r>
            <a:endParaRPr sz="1900" dirty="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0"/>
              </a:spcBef>
              <a:buFont typeface="Calibri"/>
              <a:buChar char="•"/>
              <a:tabLst>
                <a:tab pos="727075" algn="l"/>
                <a:tab pos="728345" algn="l"/>
              </a:tabLst>
            </a:pPr>
            <a:r>
              <a:rPr sz="1900" b="1" spc="-5" dirty="0">
                <a:latin typeface="Calibri"/>
                <a:cs typeface="Calibri"/>
              </a:rPr>
              <a:t>Control by solar beacon or</a:t>
            </a:r>
            <a:r>
              <a:rPr sz="1900" b="1" spc="4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programmer</a:t>
            </a:r>
            <a:endParaRPr sz="1900" dirty="0">
              <a:latin typeface="Calibri"/>
              <a:cs typeface="Calibri"/>
            </a:endParaRPr>
          </a:p>
          <a:p>
            <a:pPr marL="727710" lvl="1" indent="-360045">
              <a:lnSpc>
                <a:spcPct val="100000"/>
              </a:lnSpc>
              <a:spcBef>
                <a:spcPts val="1620"/>
              </a:spcBef>
              <a:buFont typeface="Calibri"/>
              <a:buChar char="•"/>
              <a:tabLst>
                <a:tab pos="727075" algn="l"/>
                <a:tab pos="728345" algn="l"/>
              </a:tabLst>
            </a:pPr>
            <a:r>
              <a:rPr sz="1900" b="1" spc="-10" dirty="0">
                <a:solidFill>
                  <a:srgbClr val="FF0000"/>
                </a:solidFill>
                <a:latin typeface="Calibri"/>
                <a:cs typeface="Calibri"/>
              </a:rPr>
              <a:t>Top </a:t>
            </a: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saving</a:t>
            </a:r>
            <a:r>
              <a:rPr sz="19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lamps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02843" y="3970048"/>
            <a:ext cx="3252164" cy="1866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E11BF0-7756-44EA-857D-89CC34E9E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9158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568" y="1628800"/>
            <a:ext cx="44253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Calibri"/>
                <a:cs typeface="Calibri"/>
              </a:rPr>
              <a:t>ABOUT MONTIJO –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CONCLUSIONS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922126"/>
              </p:ext>
            </p:extLst>
          </p:nvPr>
        </p:nvGraphicFramePr>
        <p:xfrm>
          <a:off x="836876" y="2564904"/>
          <a:ext cx="6626856" cy="2966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49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OPTION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4949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OPTION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4949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OPTION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49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POWER (W)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DIMMABLE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YES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LUMENS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11000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Up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11000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MICROMOLS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40-150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20-72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Up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40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LUX/SQM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4000-8000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2000-4000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Up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8000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IRRADIANCE(W/m)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Up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42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kWh/gh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170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86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&lt;170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597DD8FD-9BC9-4CAD-9B54-67A29310C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8640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83582-EAF6-4B42-ACA9-82552BEB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19" y="913254"/>
            <a:ext cx="6787604" cy="784643"/>
          </a:xfrm>
        </p:spPr>
        <p:txBody>
          <a:bodyPr/>
          <a:lstStyle/>
          <a:p>
            <a:r>
              <a:rPr lang="es-ES" dirty="0"/>
              <a:t>SIMULATION 1 - x3 Slim </a:t>
            </a:r>
            <a:r>
              <a:rPr lang="es-ES" dirty="0" err="1"/>
              <a:t>Profiles</a:t>
            </a:r>
            <a:r>
              <a:rPr lang="es-ES" dirty="0"/>
              <a:t> 60cm @20cm 0,5m </a:t>
            </a:r>
            <a:r>
              <a:rPr lang="es-ES" dirty="0" err="1"/>
              <a:t>interdistance</a:t>
            </a:r>
            <a:r>
              <a:rPr lang="es-ES" dirty="0"/>
              <a:t> 75W / </a:t>
            </a:r>
            <a:r>
              <a:rPr lang="es-ES" dirty="0" err="1"/>
              <a:t>shelve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B2546-2E77-4043-8707-95E04DE9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700" y="6559550"/>
            <a:ext cx="165100" cy="161925"/>
          </a:xfrm>
        </p:spPr>
        <p:txBody>
          <a:bodyPr/>
          <a:lstStyle/>
          <a:p>
            <a:pPr>
              <a:defRPr/>
            </a:pPr>
            <a:fld id="{7A48C9B6-1CDF-4398-A57A-A9050DF1CA6C}" type="slidenum">
              <a:rPr lang="de-DE" altLang="es-ES" smtClean="0"/>
              <a:pPr>
                <a:defRPr/>
              </a:pPr>
              <a:t>39</a:t>
            </a:fld>
            <a:endParaRPr lang="de-DE" altLang="es-E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D2D85F7-75A9-49F8-85C5-8D400B5A8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7764" y="1607363"/>
            <a:ext cx="8281988" cy="4684712"/>
          </a:xfrm>
        </p:spPr>
        <p:txBody>
          <a:bodyPr/>
          <a:lstStyle/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81,31 micromoles/s m2</a:t>
            </a:r>
          </a:p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5,27 mol/day m2</a:t>
            </a:r>
          </a:p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Coefficiente of variation 461%</a:t>
            </a:r>
            <a:endParaRPr lang="de-DE" altLang="es-ES" dirty="0"/>
          </a:p>
          <a:p>
            <a:pPr lvl="1" eaLnBrk="1" hangingPunct="1">
              <a:lnSpc>
                <a:spcPts val="3900"/>
              </a:lnSpc>
            </a:pPr>
            <a:endParaRPr lang="de-DE" alt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A6E7C6-B5DE-4A04-AC70-D8B3DBB0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" y="3165759"/>
            <a:ext cx="7188505" cy="311054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24F628E-BC91-40DB-9DD6-204439032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05" y="3284984"/>
            <a:ext cx="1095528" cy="26864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8F1B4EC-E142-43A7-96E0-017255580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9" y="136525"/>
            <a:ext cx="1902117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9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203" y="946530"/>
            <a:ext cx="40506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 </a:t>
            </a:r>
            <a:r>
              <a:rPr spc="-10" dirty="0"/>
              <a:t>NEW MARKET </a:t>
            </a:r>
            <a:r>
              <a:rPr spc="-5" dirty="0"/>
              <a:t>HAS BORN</a:t>
            </a:r>
            <a:r>
              <a:rPr spc="5" dirty="0"/>
              <a:t> </a:t>
            </a:r>
            <a:r>
              <a:rPr spc="-5" dirty="0"/>
              <a:t>(II)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203" y="1674393"/>
            <a:ext cx="8091170" cy="1345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5080" indent="-354965">
              <a:lnSpc>
                <a:spcPct val="113700"/>
              </a:lnSpc>
              <a:spcBef>
                <a:spcPts val="100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10" dirty="0">
                <a:latin typeface="Calibri"/>
                <a:cs typeface="Calibri"/>
              </a:rPr>
              <a:t>TOP </a:t>
            </a:r>
            <a:r>
              <a:rPr sz="1900" b="1" spc="-5" dirty="0">
                <a:latin typeface="Calibri"/>
                <a:cs typeface="Calibri"/>
              </a:rPr>
              <a:t>GREENHOUSES </a:t>
            </a:r>
            <a:r>
              <a:rPr sz="1900" b="1" spc="-10" dirty="0">
                <a:latin typeface="Calibri"/>
                <a:cs typeface="Calibri"/>
              </a:rPr>
              <a:t>VEG </a:t>
            </a:r>
            <a:r>
              <a:rPr sz="1900" b="1" spc="-5" dirty="0">
                <a:latin typeface="Calibri"/>
                <a:cs typeface="Calibri"/>
              </a:rPr>
              <a:t>AREA IN EUROPE: </a:t>
            </a:r>
            <a:r>
              <a:rPr sz="1900" spc="-5" dirty="0">
                <a:latin typeface="Calibri"/>
                <a:cs typeface="Calibri"/>
              </a:rPr>
              <a:t>agriculture represent a key market  in </a:t>
            </a:r>
            <a:r>
              <a:rPr sz="1900" spc="-10" dirty="0">
                <a:latin typeface="Calibri"/>
                <a:cs typeface="Calibri"/>
              </a:rPr>
              <a:t>Europe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10" dirty="0">
                <a:latin typeface="Calibri"/>
                <a:cs typeface="Calibri"/>
              </a:rPr>
              <a:t>LED </a:t>
            </a:r>
            <a:r>
              <a:rPr sz="1900" spc="-5" dirty="0">
                <a:latin typeface="Calibri"/>
                <a:cs typeface="Calibri"/>
              </a:rPr>
              <a:t>represent the last</a:t>
            </a:r>
            <a:r>
              <a:rPr sz="1900" spc="7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frontier.</a:t>
            </a:r>
            <a:endParaRPr sz="1900" dirty="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spcBef>
                <a:spcPts val="325"/>
              </a:spcBef>
              <a:buClr>
                <a:srgbClr val="CC0000"/>
              </a:buClr>
              <a:buChar char="•"/>
              <a:tabLst>
                <a:tab pos="367665" algn="l"/>
                <a:tab pos="368300" algn="l"/>
              </a:tabLst>
            </a:pPr>
            <a:r>
              <a:rPr sz="1900" spc="-5" dirty="0">
                <a:latin typeface="Calibri"/>
                <a:cs typeface="Calibri"/>
              </a:rPr>
              <a:t>We control the temperature, humidity, irrigation, nutrients… except</a:t>
            </a:r>
            <a:r>
              <a:rPr sz="1900" spc="16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the</a:t>
            </a:r>
            <a:endParaRPr sz="1900" dirty="0">
              <a:latin typeface="Calibri"/>
              <a:cs typeface="Calibri"/>
            </a:endParaRPr>
          </a:p>
          <a:p>
            <a:pPr marL="367665">
              <a:lnSpc>
                <a:spcPct val="100000"/>
              </a:lnSpc>
              <a:spcBef>
                <a:spcPts val="325"/>
              </a:spcBef>
            </a:pPr>
            <a:r>
              <a:rPr sz="1900" spc="-10" dirty="0">
                <a:latin typeface="Calibri"/>
                <a:cs typeface="Calibri"/>
              </a:rPr>
              <a:t>sunlight, </a:t>
            </a:r>
            <a:r>
              <a:rPr sz="1900" spc="-5" dirty="0">
                <a:latin typeface="Calibri"/>
                <a:cs typeface="Calibri"/>
              </a:rPr>
              <a:t>with </a:t>
            </a:r>
            <a:r>
              <a:rPr sz="1900" spc="-10" dirty="0">
                <a:latin typeface="Calibri"/>
                <a:cs typeface="Calibri"/>
              </a:rPr>
              <a:t>LED </a:t>
            </a:r>
            <a:r>
              <a:rPr sz="1900" spc="-5" dirty="0">
                <a:latin typeface="Calibri"/>
                <a:cs typeface="Calibri"/>
              </a:rPr>
              <a:t>we </a:t>
            </a:r>
            <a:r>
              <a:rPr sz="1900" spc="-10" dirty="0">
                <a:latin typeface="Calibri"/>
                <a:cs typeface="Calibri"/>
              </a:rPr>
              <a:t>dont </a:t>
            </a:r>
            <a:r>
              <a:rPr sz="1900" spc="-5" dirty="0">
                <a:latin typeface="Calibri"/>
                <a:cs typeface="Calibri"/>
              </a:rPr>
              <a:t>rely on it</a:t>
            </a:r>
            <a:r>
              <a:rPr sz="1900" spc="10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anymore.</a:t>
            </a:r>
            <a:endParaRPr sz="19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645784" y="3352419"/>
          <a:ext cx="3095625" cy="2258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320"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Country(2)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49494"/>
                    </a:solidFill>
                  </a:tcPr>
                </a:tc>
                <a:tc>
                  <a:txBody>
                    <a:bodyPr/>
                    <a:lstStyle/>
                    <a:p>
                      <a:pPr marL="3124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Acres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4949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km2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49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21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Spain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174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704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2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Italy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62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France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93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32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Hungary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300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321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Poland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889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32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Greece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400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308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Netherlands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8739" y="6162547"/>
            <a:ext cx="5593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Calibri"/>
                <a:cs typeface="Calibri"/>
              </a:rPr>
              <a:t>(2) International Greenhouse Vegetable Production-Statistics 2015, </a:t>
            </a:r>
            <a:r>
              <a:rPr sz="1000" i="1" spc="-10" dirty="0">
                <a:latin typeface="Calibri"/>
                <a:cs typeface="Calibri"/>
              </a:rPr>
              <a:t>Gary </a:t>
            </a:r>
            <a:r>
              <a:rPr sz="1000" i="1" spc="-5" dirty="0">
                <a:latin typeface="Calibri"/>
                <a:cs typeface="Calibri"/>
              </a:rPr>
              <a:t>Hickman, Cuesta Roble</a:t>
            </a:r>
            <a:r>
              <a:rPr sz="1000" i="1" spc="9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Consultants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8136" y="3115055"/>
            <a:ext cx="4175760" cy="2970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4241908-5428-4579-9371-B0340CCAA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16" y="231207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83582-EAF6-4B42-ACA9-82552BEB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26" y="1012501"/>
            <a:ext cx="6787604" cy="784643"/>
          </a:xfrm>
        </p:spPr>
        <p:txBody>
          <a:bodyPr/>
          <a:lstStyle/>
          <a:p>
            <a:r>
              <a:rPr lang="es-ES" dirty="0"/>
              <a:t>SIMULATION 2 x4 Slim </a:t>
            </a:r>
            <a:r>
              <a:rPr lang="es-ES" dirty="0" err="1"/>
              <a:t>Profiles</a:t>
            </a:r>
            <a:r>
              <a:rPr lang="es-ES" dirty="0"/>
              <a:t> 60cm @20cm 0,4m </a:t>
            </a:r>
            <a:r>
              <a:rPr lang="es-ES" dirty="0" err="1"/>
              <a:t>interdistance</a:t>
            </a:r>
            <a:r>
              <a:rPr lang="es-ES" dirty="0"/>
              <a:t> 100W / </a:t>
            </a:r>
            <a:r>
              <a:rPr lang="es-ES" dirty="0" err="1"/>
              <a:t>shelve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B2546-2E77-4043-8707-95E04DE9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700" y="6559550"/>
            <a:ext cx="165100" cy="161925"/>
          </a:xfrm>
        </p:spPr>
        <p:txBody>
          <a:bodyPr/>
          <a:lstStyle/>
          <a:p>
            <a:pPr>
              <a:defRPr/>
            </a:pPr>
            <a:fld id="{7A48C9B6-1CDF-4398-A57A-A9050DF1CA6C}" type="slidenum">
              <a:rPr lang="de-DE" altLang="es-ES" smtClean="0"/>
              <a:pPr>
                <a:defRPr/>
              </a:pPr>
              <a:t>40</a:t>
            </a:fld>
            <a:endParaRPr lang="de-DE" altLang="es-E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D2D85F7-75A9-49F8-85C5-8D400B5A8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9326" y="1835991"/>
            <a:ext cx="8281988" cy="4684712"/>
          </a:xfrm>
        </p:spPr>
        <p:txBody>
          <a:bodyPr/>
          <a:lstStyle/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106,22 micromoles/s m2</a:t>
            </a:r>
          </a:p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6,88 mol/day m2</a:t>
            </a:r>
          </a:p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Coefficiente of variation 378%</a:t>
            </a:r>
            <a:endParaRPr lang="de-DE" altLang="es-ES" dirty="0"/>
          </a:p>
          <a:p>
            <a:pPr lvl="1" eaLnBrk="1" hangingPunct="1">
              <a:lnSpc>
                <a:spcPts val="3900"/>
              </a:lnSpc>
            </a:pPr>
            <a:endParaRPr lang="de-DE" alt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2C0132-6EF4-44A2-BF2C-6B06D487B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902"/>
            <a:ext cx="7018953" cy="31105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9109414-8C82-4523-B1D3-40BA808E6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285902"/>
            <a:ext cx="1171739" cy="26673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1B2670A-7E5F-459E-9CC1-649571797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35" y="283478"/>
            <a:ext cx="1902117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94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83582-EAF6-4B42-ACA9-82552BEB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8" y="1542999"/>
            <a:ext cx="6787604" cy="1108075"/>
          </a:xfrm>
        </p:spPr>
        <p:txBody>
          <a:bodyPr/>
          <a:lstStyle/>
          <a:p>
            <a:r>
              <a:rPr lang="es-ES" dirty="0" err="1"/>
              <a:t>Simulation</a:t>
            </a:r>
            <a:r>
              <a:rPr lang="es-ES" dirty="0"/>
              <a:t> 20W </a:t>
            </a:r>
            <a:r>
              <a:rPr lang="es-ES" dirty="0" err="1"/>
              <a:t>each</a:t>
            </a:r>
            <a:r>
              <a:rPr lang="es-ES" dirty="0"/>
              <a:t> 60cm </a:t>
            </a:r>
            <a:r>
              <a:rPr lang="es-ES" dirty="0" err="1"/>
              <a:t>profile</a:t>
            </a:r>
            <a:r>
              <a:rPr lang="es-ES" dirty="0"/>
              <a:t> PROFILES INSTALLED WIDTH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B2546-2E77-4043-8707-95E04DE9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700" y="6559550"/>
            <a:ext cx="165100" cy="161925"/>
          </a:xfrm>
        </p:spPr>
        <p:txBody>
          <a:bodyPr/>
          <a:lstStyle/>
          <a:p>
            <a:pPr>
              <a:defRPr/>
            </a:pPr>
            <a:fld id="{7A48C9B6-1CDF-4398-A57A-A9050DF1CA6C}" type="slidenum">
              <a:rPr lang="de-DE" altLang="es-ES" smtClean="0"/>
              <a:pPr>
                <a:defRPr/>
              </a:pPr>
              <a:t>41</a:t>
            </a:fld>
            <a:endParaRPr lang="de-DE" altLang="es-E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D2D85F7-75A9-49F8-85C5-8D400B5A8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006" y="2860312"/>
            <a:ext cx="8281988" cy="2829749"/>
          </a:xfrm>
        </p:spPr>
        <p:txBody>
          <a:bodyPr/>
          <a:lstStyle/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Output is closer to requested light density</a:t>
            </a:r>
          </a:p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3 profiles per shelve is enough along the surface but density is poor on the corners, indirect light can fill this gap</a:t>
            </a:r>
          </a:p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4 profiles per shelve achieves best uniformity</a:t>
            </a:r>
          </a:p>
          <a:p>
            <a:pPr eaLnBrk="1" hangingPunct="1">
              <a:lnSpc>
                <a:spcPts val="3900"/>
              </a:lnSpc>
            </a:pPr>
            <a:endParaRPr lang="de-DE" altLang="es-ES" dirty="0"/>
          </a:p>
          <a:p>
            <a:pPr lvl="1" eaLnBrk="1" hangingPunct="1">
              <a:lnSpc>
                <a:spcPts val="3900"/>
              </a:lnSpc>
            </a:pPr>
            <a:endParaRPr lang="de-DE" alt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B9A6D4-2A8E-485B-A1D4-4189FAE19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57" y="227567"/>
            <a:ext cx="1902117" cy="67671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80E5C61-FC1D-4E8F-9616-932154062EA3}"/>
              </a:ext>
            </a:extLst>
          </p:cNvPr>
          <p:cNvSpPr txBox="1"/>
          <p:nvPr/>
        </p:nvSpPr>
        <p:spPr>
          <a:xfrm>
            <a:off x="3635896" y="6453336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4071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83582-EAF6-4B42-ACA9-82552BEB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1052736"/>
            <a:ext cx="5703888" cy="666527"/>
          </a:xfrm>
        </p:spPr>
        <p:txBody>
          <a:bodyPr/>
          <a:lstStyle/>
          <a:p>
            <a:r>
              <a:rPr lang="es-ES" dirty="0"/>
              <a:t>SIMULATION 3 x3 Slim </a:t>
            </a:r>
            <a:r>
              <a:rPr lang="es-ES" dirty="0" err="1"/>
              <a:t>Profiles</a:t>
            </a:r>
            <a:r>
              <a:rPr lang="es-ES" dirty="0"/>
              <a:t> 60cm @20cm 0,5m </a:t>
            </a:r>
            <a:r>
              <a:rPr lang="es-ES" dirty="0" err="1"/>
              <a:t>interdistance</a:t>
            </a:r>
            <a:r>
              <a:rPr lang="es-ES" dirty="0"/>
              <a:t> 60W / </a:t>
            </a:r>
            <a:r>
              <a:rPr lang="es-ES" dirty="0" err="1"/>
              <a:t>shelve</a:t>
            </a:r>
            <a:endParaRPr lang="es-E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D2D85F7-75A9-49F8-85C5-8D400B5A8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0700" y="1719263"/>
            <a:ext cx="8281988" cy="1421705"/>
          </a:xfrm>
        </p:spPr>
        <p:txBody>
          <a:bodyPr/>
          <a:lstStyle/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71,17 micromoles/s m2</a:t>
            </a:r>
          </a:p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4,61 mol/day m2</a:t>
            </a:r>
          </a:p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Coefficiente of variation 431%</a:t>
            </a:r>
            <a:endParaRPr lang="de-DE" altLang="es-ES" dirty="0"/>
          </a:p>
          <a:p>
            <a:pPr lvl="1" eaLnBrk="1" hangingPunct="1">
              <a:lnSpc>
                <a:spcPts val="3900"/>
              </a:lnSpc>
            </a:pPr>
            <a:endParaRPr lang="de-DE" alt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B2546-2E77-4043-8707-95E04DE9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700" y="6559550"/>
            <a:ext cx="165100" cy="161925"/>
          </a:xfrm>
        </p:spPr>
        <p:txBody>
          <a:bodyPr/>
          <a:lstStyle/>
          <a:p>
            <a:pPr>
              <a:defRPr/>
            </a:pPr>
            <a:fld id="{7A48C9B6-1CDF-4398-A57A-A9050DF1CA6C}" type="slidenum">
              <a:rPr lang="de-DE" altLang="es-ES" smtClean="0"/>
              <a:pPr>
                <a:defRPr/>
              </a:pPr>
              <a:t>42</a:t>
            </a:fld>
            <a:endParaRPr lang="de-DE" alt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9D2A87-3BC2-4EEC-90C1-F4CAAF480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7098858" cy="32068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3BD70E-3F99-4204-9713-924DCE1A4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22" y="3284984"/>
            <a:ext cx="1057423" cy="256258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5169AC0-8600-49AC-AA2F-CA524E626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69" y="175227"/>
            <a:ext cx="1902117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14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83582-EAF6-4B42-ACA9-82552BEB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64" y="1089215"/>
            <a:ext cx="6787604" cy="777583"/>
          </a:xfrm>
        </p:spPr>
        <p:txBody>
          <a:bodyPr/>
          <a:lstStyle/>
          <a:p>
            <a:r>
              <a:rPr lang="es-ES" dirty="0"/>
              <a:t>SIMULATION 4 x4 Slim </a:t>
            </a:r>
            <a:r>
              <a:rPr lang="es-ES" dirty="0" err="1"/>
              <a:t>Profiles</a:t>
            </a:r>
            <a:r>
              <a:rPr lang="es-ES" dirty="0"/>
              <a:t> 60cm @20cm 0,4m </a:t>
            </a:r>
            <a:r>
              <a:rPr lang="es-ES" dirty="0" err="1"/>
              <a:t>interdistance</a:t>
            </a:r>
            <a:r>
              <a:rPr lang="es-ES" dirty="0"/>
              <a:t>  80W / </a:t>
            </a:r>
            <a:r>
              <a:rPr lang="es-ES" dirty="0" err="1"/>
              <a:t>shelve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B2546-2E77-4043-8707-95E04DE9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700" y="6559550"/>
            <a:ext cx="165100" cy="161925"/>
          </a:xfrm>
        </p:spPr>
        <p:txBody>
          <a:bodyPr/>
          <a:lstStyle/>
          <a:p>
            <a:pPr>
              <a:defRPr/>
            </a:pPr>
            <a:fld id="{7A48C9B6-1CDF-4398-A57A-A9050DF1CA6C}" type="slidenum">
              <a:rPr lang="de-DE" altLang="es-ES" smtClean="0"/>
              <a:pPr>
                <a:defRPr/>
              </a:pPr>
              <a:t>43</a:t>
            </a:fld>
            <a:endParaRPr lang="de-DE" altLang="es-E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D2D85F7-75A9-49F8-85C5-8D400B5A8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7764" y="1811108"/>
            <a:ext cx="8281988" cy="1457963"/>
          </a:xfrm>
        </p:spPr>
        <p:txBody>
          <a:bodyPr/>
          <a:lstStyle/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92,97 micromoles/s m2</a:t>
            </a:r>
          </a:p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6,02 mol/day m2</a:t>
            </a:r>
          </a:p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Coefficiente of variation 354%</a:t>
            </a:r>
            <a:endParaRPr lang="de-DE" altLang="es-ES" dirty="0"/>
          </a:p>
          <a:p>
            <a:pPr lvl="1" eaLnBrk="1" hangingPunct="1">
              <a:lnSpc>
                <a:spcPts val="3900"/>
              </a:lnSpc>
            </a:pPr>
            <a:endParaRPr lang="de-DE" alt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3C8A95-52B6-435D-8B5E-0521AC5E5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" y="3269071"/>
            <a:ext cx="6938988" cy="30867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5D2F24-987C-408F-A2D7-1CE933864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85" y="3429000"/>
            <a:ext cx="990738" cy="25435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9170E8F-9554-4999-932E-F4F7CF253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52571"/>
            <a:ext cx="1902117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73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83582-EAF6-4B42-ACA9-82552BEB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86" y="1544023"/>
            <a:ext cx="6787604" cy="1108075"/>
          </a:xfrm>
        </p:spPr>
        <p:txBody>
          <a:bodyPr/>
          <a:lstStyle/>
          <a:p>
            <a:r>
              <a:rPr lang="es-ES" dirty="0" err="1"/>
              <a:t>Simulation</a:t>
            </a:r>
            <a:r>
              <a:rPr lang="es-ES" dirty="0"/>
              <a:t> 40W </a:t>
            </a:r>
            <a:r>
              <a:rPr lang="es-ES" dirty="0" err="1"/>
              <a:t>each</a:t>
            </a:r>
            <a:r>
              <a:rPr lang="es-ES" dirty="0"/>
              <a:t> 120cm </a:t>
            </a:r>
            <a:r>
              <a:rPr lang="es-ES" dirty="0" err="1"/>
              <a:t>profile</a:t>
            </a:r>
            <a:r>
              <a:rPr lang="es-ES" dirty="0"/>
              <a:t> PROFILES INSTALLED LONG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B2546-2E77-4043-8707-95E04DE9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700" y="6559550"/>
            <a:ext cx="165100" cy="161925"/>
          </a:xfrm>
        </p:spPr>
        <p:txBody>
          <a:bodyPr/>
          <a:lstStyle/>
          <a:p>
            <a:pPr>
              <a:defRPr/>
            </a:pPr>
            <a:fld id="{7A48C9B6-1CDF-4398-A57A-A9050DF1CA6C}" type="slidenum">
              <a:rPr lang="de-DE" altLang="es-ES" smtClean="0"/>
              <a:pPr>
                <a:defRPr/>
              </a:pPr>
              <a:t>44</a:t>
            </a:fld>
            <a:endParaRPr lang="de-DE" altLang="es-E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D2D85F7-75A9-49F8-85C5-8D400B5A8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86" y="3068960"/>
            <a:ext cx="8281988" cy="1965653"/>
          </a:xfrm>
        </p:spPr>
        <p:txBody>
          <a:bodyPr/>
          <a:lstStyle/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Output is closer to requested light density</a:t>
            </a:r>
          </a:p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2 profiles per shelve is enough along the surface but density is poor on the corners, indirect light can fill this gap</a:t>
            </a:r>
          </a:p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Profiles are 120cm so they dont fit propertly on this sizing</a:t>
            </a:r>
          </a:p>
          <a:p>
            <a:pPr eaLnBrk="1" hangingPunct="1">
              <a:lnSpc>
                <a:spcPts val="3900"/>
              </a:lnSpc>
            </a:pPr>
            <a:endParaRPr lang="de-DE" altLang="es-ES" dirty="0"/>
          </a:p>
          <a:p>
            <a:pPr lvl="1" eaLnBrk="1" hangingPunct="1">
              <a:lnSpc>
                <a:spcPts val="3900"/>
              </a:lnSpc>
            </a:pPr>
            <a:endParaRPr lang="de-DE" alt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63661A-105A-4697-B843-A580DA7DB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86" y="227567"/>
            <a:ext cx="1902117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75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83582-EAF6-4B42-ACA9-82552BEB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5" y="683551"/>
            <a:ext cx="6787604" cy="1108075"/>
          </a:xfrm>
        </p:spPr>
        <p:txBody>
          <a:bodyPr/>
          <a:lstStyle/>
          <a:p>
            <a:r>
              <a:rPr lang="es-ES" dirty="0"/>
              <a:t>SIMULATION 5 x2 Slim </a:t>
            </a:r>
            <a:r>
              <a:rPr lang="es-ES" dirty="0" err="1"/>
              <a:t>Profiles</a:t>
            </a:r>
            <a:r>
              <a:rPr lang="es-ES" dirty="0"/>
              <a:t> 120cm @20cm 0,4m </a:t>
            </a:r>
            <a:r>
              <a:rPr lang="es-ES" dirty="0" err="1"/>
              <a:t>interdistance</a:t>
            </a:r>
            <a:r>
              <a:rPr lang="es-ES" dirty="0"/>
              <a:t> 80W / </a:t>
            </a:r>
            <a:r>
              <a:rPr lang="es-ES" dirty="0" err="1"/>
              <a:t>shelve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B2546-2E77-4043-8707-95E04DE9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700" y="6559550"/>
            <a:ext cx="165100" cy="161925"/>
          </a:xfrm>
        </p:spPr>
        <p:txBody>
          <a:bodyPr/>
          <a:lstStyle/>
          <a:p>
            <a:pPr>
              <a:defRPr/>
            </a:pPr>
            <a:fld id="{7A48C9B6-1CDF-4398-A57A-A9050DF1CA6C}" type="slidenum">
              <a:rPr lang="de-DE" altLang="es-ES" smtClean="0"/>
              <a:pPr>
                <a:defRPr/>
              </a:pPr>
              <a:t>45</a:t>
            </a:fld>
            <a:endParaRPr lang="de-DE" altLang="es-E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D2D85F7-75A9-49F8-85C5-8D400B5A8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57295"/>
            <a:ext cx="7983952" cy="4434780"/>
          </a:xfrm>
        </p:spPr>
        <p:txBody>
          <a:bodyPr/>
          <a:lstStyle/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92,98,17 micromoles/s m2</a:t>
            </a:r>
          </a:p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6,03 mol/day m2</a:t>
            </a:r>
          </a:p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Coefficiente of variation 451%</a:t>
            </a:r>
            <a:endParaRPr lang="de-DE" altLang="es-ES" dirty="0"/>
          </a:p>
          <a:p>
            <a:pPr lvl="1" eaLnBrk="1" hangingPunct="1">
              <a:lnSpc>
                <a:spcPts val="3900"/>
              </a:lnSpc>
            </a:pPr>
            <a:endParaRPr lang="de-DE" alt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C8C86B-2CFC-4F26-9C6A-8E7457E47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5" y="3429000"/>
            <a:ext cx="5851500" cy="27941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6CDDC47-E876-405A-B0E7-20D380CAC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607764"/>
            <a:ext cx="1019317" cy="25911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E7A7D3C-BE4A-46E8-B21B-9AE3BB482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67" y="227567"/>
            <a:ext cx="1902117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741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83582-EAF6-4B42-ACA9-82552BEB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976167"/>
            <a:ext cx="5703888" cy="1108075"/>
          </a:xfrm>
        </p:spPr>
        <p:txBody>
          <a:bodyPr/>
          <a:lstStyle/>
          <a:p>
            <a:r>
              <a:rPr lang="es-ES" dirty="0" err="1"/>
              <a:t>Conclusions</a:t>
            </a:r>
            <a:endParaRPr lang="es-E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D2D85F7-75A9-49F8-85C5-8D400B5A8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0700" y="2228776"/>
            <a:ext cx="8281988" cy="2717800"/>
          </a:xfrm>
        </p:spPr>
        <p:txBody>
          <a:bodyPr/>
          <a:lstStyle/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Best performance comes with simulation 4</a:t>
            </a:r>
          </a:p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2 profiles per shelve is enough along the surface but density is poor on the corners, indirect light can fill this gap (simulation 5) but it´s the cheapest option</a:t>
            </a:r>
          </a:p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Higher lumen output also comes with worst coefficience of variation</a:t>
            </a:r>
          </a:p>
          <a:p>
            <a:pPr eaLnBrk="1" hangingPunct="1">
              <a:lnSpc>
                <a:spcPts val="3900"/>
              </a:lnSpc>
            </a:pPr>
            <a:endParaRPr lang="de-DE" altLang="es-ES" b="1" dirty="0"/>
          </a:p>
          <a:p>
            <a:pPr eaLnBrk="1" hangingPunct="1">
              <a:lnSpc>
                <a:spcPts val="3900"/>
              </a:lnSpc>
            </a:pPr>
            <a:r>
              <a:rPr lang="de-DE" altLang="es-ES" b="1" dirty="0"/>
              <a:t>Simulations have applied Tj=50º and 7% of optical losses  </a:t>
            </a:r>
          </a:p>
          <a:p>
            <a:pPr eaLnBrk="1" hangingPunct="1">
              <a:lnSpc>
                <a:spcPts val="3900"/>
              </a:lnSpc>
            </a:pPr>
            <a:endParaRPr lang="de-DE" altLang="es-ES" dirty="0"/>
          </a:p>
          <a:p>
            <a:pPr lvl="1" eaLnBrk="1" hangingPunct="1">
              <a:lnSpc>
                <a:spcPts val="3900"/>
              </a:lnSpc>
            </a:pPr>
            <a:endParaRPr lang="de-DE" alt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B2546-2E77-4043-8707-95E04DE9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700" y="6559550"/>
            <a:ext cx="165100" cy="161925"/>
          </a:xfrm>
        </p:spPr>
        <p:txBody>
          <a:bodyPr/>
          <a:lstStyle/>
          <a:p>
            <a:pPr>
              <a:defRPr/>
            </a:pPr>
            <a:fld id="{7A48C9B6-1CDF-4398-A57A-A9050DF1CA6C}" type="slidenum">
              <a:rPr lang="de-DE" altLang="es-ES" smtClean="0"/>
              <a:pPr>
                <a:defRPr/>
              </a:pPr>
              <a:t>46</a:t>
            </a:fld>
            <a:endParaRPr lang="de-DE" alt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0DA1ED-C861-4E37-A609-D32B33255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8685"/>
            <a:ext cx="1902117" cy="67671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3327D6C-EFEB-4EC0-8E90-25B809421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6329929"/>
            <a:ext cx="6264696" cy="78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8203" y="1674393"/>
            <a:ext cx="8119745" cy="1014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marR="5080" indent="-354965">
              <a:lnSpc>
                <a:spcPct val="113900"/>
              </a:lnSpc>
              <a:spcBef>
                <a:spcPts val="95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5" dirty="0">
                <a:latin typeface="Calibri"/>
                <a:cs typeface="Calibri"/>
              </a:rPr>
              <a:t>CASH CROPS: </a:t>
            </a:r>
            <a:r>
              <a:rPr sz="1900" spc="-5" dirty="0">
                <a:latin typeface="Calibri"/>
                <a:cs typeface="Calibri"/>
              </a:rPr>
              <a:t>Main crops include tomato, cucumber, lettuce, strawberry,  eggplats and medical cannabis. All of them are profitable markets very mature,  they are open to new technologies to </a:t>
            </a:r>
            <a:r>
              <a:rPr sz="1900" spc="-10" dirty="0">
                <a:latin typeface="Calibri"/>
                <a:cs typeface="Calibri"/>
              </a:rPr>
              <a:t>improve </a:t>
            </a:r>
            <a:r>
              <a:rPr sz="1900" spc="-5" dirty="0">
                <a:latin typeface="Calibri"/>
                <a:cs typeface="Calibri"/>
              </a:rPr>
              <a:t>the</a:t>
            </a:r>
            <a:r>
              <a:rPr sz="1900" spc="1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yields</a:t>
            </a:r>
            <a:endParaRPr sz="19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7182" y="3741039"/>
          <a:ext cx="4159884" cy="12105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188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(3)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Crop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49494"/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12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km2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49494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Crop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49494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km2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49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062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Medical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Cannabis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47</a:t>
                      </a:r>
                      <a:r>
                        <a:rPr sz="12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Tobacco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277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062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Tomatoes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1.42</a:t>
                      </a:r>
                      <a:r>
                        <a:rPr sz="12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140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062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Grapes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625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Strawberries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107K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188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Potatoes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5334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365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Soybeans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72</a:t>
                      </a:r>
                      <a:r>
                        <a:rPr sz="12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8739" y="6162547"/>
            <a:ext cx="38188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Calibri"/>
                <a:cs typeface="Calibri"/>
              </a:rPr>
              <a:t>(3) Food and Agricultural Organization of the UN, VisualCapitalist,</a:t>
            </a:r>
            <a:r>
              <a:rPr sz="1000" i="1" spc="10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UNODC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96028" y="3444240"/>
            <a:ext cx="3927348" cy="279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5503" y="6565798"/>
            <a:ext cx="131000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65"/>
              </a:lnSpc>
            </a:pPr>
            <a:fld id="{81D60167-4931-47E6-BA6A-407CBD079E47}" type="slidenum">
              <a:rPr sz="800" dirty="0">
                <a:solidFill>
                  <a:srgbClr val="FFFFFF"/>
                </a:solidFill>
                <a:latin typeface="Calibri"/>
                <a:cs typeface="Calibri"/>
              </a:rPr>
              <a:t>5</a:t>
            </a:fld>
            <a:r>
              <a:rPr sz="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Pedro.cifuentes@sysled.es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692E5F1-8586-41FE-B061-8D4551EF9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03" y="214923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257" y="1115990"/>
            <a:ext cx="415544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 </a:t>
            </a:r>
            <a:r>
              <a:rPr spc="-10" dirty="0"/>
              <a:t>NEW MARKET </a:t>
            </a:r>
            <a:r>
              <a:rPr spc="-5" dirty="0"/>
              <a:t>HAS BORN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203" y="1674393"/>
            <a:ext cx="7947025" cy="1014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marR="5080" indent="-354965">
              <a:lnSpc>
                <a:spcPct val="113900"/>
              </a:lnSpc>
              <a:spcBef>
                <a:spcPts val="95"/>
              </a:spcBef>
              <a:buClr>
                <a:srgbClr val="CC0000"/>
              </a:buClr>
              <a:buFont typeface="Calibri"/>
              <a:buChar char="•"/>
              <a:tabLst>
                <a:tab pos="367665" algn="l"/>
                <a:tab pos="368300" algn="l"/>
              </a:tabLst>
            </a:pPr>
            <a:r>
              <a:rPr sz="1900" b="1" spc="-10" dirty="0">
                <a:latin typeface="Calibri"/>
                <a:cs typeface="Calibri"/>
              </a:rPr>
              <a:t>TOMATO </a:t>
            </a:r>
            <a:r>
              <a:rPr sz="1900" b="1" spc="-5" dirty="0">
                <a:latin typeface="Calibri"/>
                <a:cs typeface="Calibri"/>
              </a:rPr>
              <a:t>BASE BY COUNTRY: </a:t>
            </a:r>
            <a:r>
              <a:rPr sz="1900" spc="-5" dirty="0">
                <a:latin typeface="Calibri"/>
                <a:cs typeface="Calibri"/>
              </a:rPr>
              <a:t>Industrial tomato </a:t>
            </a:r>
            <a:r>
              <a:rPr sz="1900" spc="-10" dirty="0">
                <a:latin typeface="Calibri"/>
                <a:cs typeface="Calibri"/>
              </a:rPr>
              <a:t>growers harvest </a:t>
            </a:r>
            <a:r>
              <a:rPr sz="1900" spc="-5" dirty="0">
                <a:latin typeface="Calibri"/>
                <a:cs typeface="Calibri"/>
              </a:rPr>
              <a:t>up to  60kgs/yr/plant. With </a:t>
            </a:r>
            <a:r>
              <a:rPr sz="1900" spc="-10" dirty="0">
                <a:latin typeface="Calibri"/>
                <a:cs typeface="Calibri"/>
              </a:rPr>
              <a:t>LED, production </a:t>
            </a:r>
            <a:r>
              <a:rPr sz="1900" spc="-5" dirty="0">
                <a:latin typeface="Calibri"/>
                <a:cs typeface="Calibri"/>
              </a:rPr>
              <a:t>can be </a:t>
            </a:r>
            <a:r>
              <a:rPr sz="1900" spc="-10" dirty="0">
                <a:latin typeface="Calibri"/>
                <a:cs typeface="Calibri"/>
              </a:rPr>
              <a:t>push </a:t>
            </a:r>
            <a:r>
              <a:rPr sz="1900" spc="-5" dirty="0">
                <a:latin typeface="Calibri"/>
                <a:cs typeface="Calibri"/>
              </a:rPr>
              <a:t>up to 27% of </a:t>
            </a:r>
            <a:r>
              <a:rPr sz="1900" spc="-10" dirty="0">
                <a:latin typeface="Calibri"/>
                <a:cs typeface="Calibri"/>
              </a:rPr>
              <a:t>fresh product  </a:t>
            </a:r>
            <a:r>
              <a:rPr sz="1900" spc="-5" dirty="0">
                <a:latin typeface="Calibri"/>
                <a:cs typeface="Calibri"/>
              </a:rPr>
              <a:t>with a better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taste(4)</a:t>
            </a:r>
            <a:endParaRPr sz="19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77839" y="2985261"/>
          <a:ext cx="2661920" cy="2281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880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(5)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Country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1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49494"/>
                    </a:solidFill>
                  </a:tcPr>
                </a:tc>
                <a:tc>
                  <a:txBody>
                    <a:bodyPr/>
                    <a:lstStyle/>
                    <a:p>
                      <a:pPr marL="372110" marR="154305" indent="-20764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Tons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fresh  product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49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5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spc="-35" dirty="0">
                          <a:latin typeface="Calibri"/>
                          <a:cs typeface="Calibri"/>
                        </a:rPr>
                        <a:t>Turkey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47</a:t>
                      </a:r>
                      <a:r>
                        <a:rPr sz="16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88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Spain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1.42</a:t>
                      </a:r>
                      <a:r>
                        <a:rPr sz="16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88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Netherlands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625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75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France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365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88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Italy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547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72440" y="2781300"/>
            <a:ext cx="5317236" cy="2942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5879084"/>
            <a:ext cx="8487410" cy="43370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80975" indent="-168275">
              <a:lnSpc>
                <a:spcPct val="100000"/>
              </a:lnSpc>
              <a:spcBef>
                <a:spcPts val="505"/>
              </a:spcBef>
              <a:buAutoNum type="arabicParenBoth" startAt="4"/>
              <a:tabLst>
                <a:tab pos="181610" algn="l"/>
              </a:tabLst>
            </a:pPr>
            <a:r>
              <a:rPr sz="1000" i="1" spc="-5" dirty="0">
                <a:latin typeface="Calibri"/>
                <a:cs typeface="Calibri"/>
              </a:rPr>
              <a:t>International Greenhouse Vegetable Production-Statistics, 2015, </a:t>
            </a:r>
            <a:r>
              <a:rPr sz="1000" i="1" spc="-10" dirty="0">
                <a:latin typeface="Calibri"/>
                <a:cs typeface="Calibri"/>
              </a:rPr>
              <a:t>Gary </a:t>
            </a:r>
            <a:r>
              <a:rPr sz="1000" i="1" spc="-5" dirty="0">
                <a:latin typeface="Calibri"/>
                <a:cs typeface="Calibri"/>
              </a:rPr>
              <a:t>Hickman, Cuesta Roble</a:t>
            </a:r>
            <a:r>
              <a:rPr sz="1000" i="1" spc="-4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Consultants</a:t>
            </a:r>
            <a:endParaRPr sz="1000">
              <a:latin typeface="Calibri"/>
              <a:cs typeface="Calibri"/>
            </a:endParaRPr>
          </a:p>
          <a:p>
            <a:pPr marL="181610" indent="-168910">
              <a:lnSpc>
                <a:spcPct val="100000"/>
              </a:lnSpc>
              <a:spcBef>
                <a:spcPts val="405"/>
              </a:spcBef>
              <a:buAutoNum type="arabicParenBoth" startAt="4"/>
              <a:tabLst>
                <a:tab pos="182245" algn="l"/>
              </a:tabLst>
            </a:pPr>
            <a:r>
              <a:rPr sz="1000" i="1" spc="-5" dirty="0">
                <a:latin typeface="Calibri"/>
                <a:cs typeface="Calibri"/>
              </a:rPr>
              <a:t>Nighttime Supplemental LED Inter-lighting Improves </a:t>
            </a:r>
            <a:r>
              <a:rPr sz="1000" i="1" spc="-10" dirty="0">
                <a:latin typeface="Calibri"/>
                <a:cs typeface="Calibri"/>
              </a:rPr>
              <a:t>Growth </a:t>
            </a:r>
            <a:r>
              <a:rPr sz="1000" i="1" spc="-5" dirty="0">
                <a:latin typeface="Calibri"/>
                <a:cs typeface="Calibri"/>
              </a:rPr>
              <a:t>and Yield of Single-Truss Tomatoes, 2016,</a:t>
            </a:r>
            <a:r>
              <a:rPr sz="1000" i="1" spc="18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https:/</a:t>
            </a:r>
            <a:r>
              <a:rPr sz="1000" i="1" spc="-5" dirty="0">
                <a:latin typeface="Calibri"/>
                <a:cs typeface="Calibri"/>
                <a:hlinkClick r:id="rId3"/>
              </a:rPr>
              <a:t>/w</a:t>
            </a:r>
            <a:r>
              <a:rPr sz="1000" i="1" spc="-5" dirty="0">
                <a:latin typeface="Calibri"/>
                <a:cs typeface="Calibri"/>
              </a:rPr>
              <a:t>w</a:t>
            </a:r>
            <a:r>
              <a:rPr sz="1000" i="1" spc="-5" dirty="0">
                <a:latin typeface="Calibri"/>
                <a:cs typeface="Calibri"/>
                <a:hlinkClick r:id="rId3"/>
              </a:rPr>
              <a:t>w.ncbi.nlm.nih.gov/pmc/articles/PMC4823311/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503" y="6565798"/>
            <a:ext cx="131000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65"/>
              </a:lnSpc>
            </a:pPr>
            <a:fld id="{81D60167-4931-47E6-BA6A-407CBD079E47}" type="slidenum">
              <a:rPr sz="800" dirty="0">
                <a:solidFill>
                  <a:srgbClr val="FFFFFF"/>
                </a:solidFill>
                <a:latin typeface="Calibri"/>
                <a:cs typeface="Calibri"/>
              </a:rPr>
              <a:t>6</a:t>
            </a:fld>
            <a:r>
              <a:rPr sz="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Pedro.cifuentes@sysled.es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475346" y="6565798"/>
            <a:ext cx="134429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8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865"/>
              </a:lnSpc>
            </a:pPr>
            <a:r>
              <a:rPr lang="en-US" spc="5" dirty="0"/>
              <a:t>© </a:t>
            </a:r>
            <a:r>
              <a:rPr lang="en-US" spc="-5" dirty="0"/>
              <a:t>SYSLE </a:t>
            </a:r>
            <a:r>
              <a:rPr lang="en-US" dirty="0"/>
              <a:t>SPAIN </a:t>
            </a:r>
            <a:r>
              <a:rPr lang="en-US" spc="-5" dirty="0"/>
              <a:t>S.L.</a:t>
            </a:r>
            <a:r>
              <a:rPr lang="en-US" spc="-135" dirty="0"/>
              <a:t> </a:t>
            </a:r>
            <a:r>
              <a:rPr lang="en-US" spc="-5" dirty="0"/>
              <a:t>22.08.2019</a:t>
            </a:r>
            <a:endParaRPr spc="-5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C5341C6-2C6E-4696-A52B-DBDF5C469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41" y="223726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503" y="991106"/>
            <a:ext cx="41554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 </a:t>
            </a:r>
            <a:r>
              <a:rPr spc="-10" dirty="0"/>
              <a:t>NEW MARKET </a:t>
            </a:r>
            <a:r>
              <a:rPr spc="-5" dirty="0"/>
              <a:t>HAS BORN</a:t>
            </a:r>
          </a:p>
        </p:txBody>
      </p:sp>
      <p:sp>
        <p:nvSpPr>
          <p:cNvPr id="3" name="object 3"/>
          <p:cNvSpPr/>
          <p:nvPr/>
        </p:nvSpPr>
        <p:spPr>
          <a:xfrm>
            <a:off x="1995932" y="2025776"/>
            <a:ext cx="886460" cy="1354455"/>
          </a:xfrm>
          <a:custGeom>
            <a:avLst/>
            <a:gdLst/>
            <a:ahLst/>
            <a:cxnLst/>
            <a:rect l="l" t="t" r="r" b="b"/>
            <a:pathLst>
              <a:path w="886460" h="1354454">
                <a:moveTo>
                  <a:pt x="52324" y="1160272"/>
                </a:moveTo>
                <a:lnTo>
                  <a:pt x="0" y="1321308"/>
                </a:lnTo>
                <a:lnTo>
                  <a:pt x="51202" y="1335756"/>
                </a:lnTo>
                <a:lnTo>
                  <a:pt x="103298" y="1346120"/>
                </a:lnTo>
                <a:lnTo>
                  <a:pt x="156037" y="1352365"/>
                </a:lnTo>
                <a:lnTo>
                  <a:pt x="209169" y="1354455"/>
                </a:lnTo>
                <a:lnTo>
                  <a:pt x="257548" y="1352754"/>
                </a:lnTo>
                <a:lnTo>
                  <a:pt x="305008" y="1347731"/>
                </a:lnTo>
                <a:lnTo>
                  <a:pt x="351433" y="1339497"/>
                </a:lnTo>
                <a:lnTo>
                  <a:pt x="396710" y="1328169"/>
                </a:lnTo>
                <a:lnTo>
                  <a:pt x="440724" y="1313861"/>
                </a:lnTo>
                <a:lnTo>
                  <a:pt x="483360" y="1296688"/>
                </a:lnTo>
                <a:lnTo>
                  <a:pt x="524504" y="1276763"/>
                </a:lnTo>
                <a:lnTo>
                  <a:pt x="564041" y="1254202"/>
                </a:lnTo>
                <a:lnTo>
                  <a:pt x="601858" y="1229118"/>
                </a:lnTo>
                <a:lnTo>
                  <a:pt x="637838" y="1201628"/>
                </a:lnTo>
                <a:lnTo>
                  <a:pt x="656768" y="1185060"/>
                </a:lnTo>
                <a:lnTo>
                  <a:pt x="194172" y="1185060"/>
                </a:lnTo>
                <a:lnTo>
                  <a:pt x="146923" y="1181402"/>
                </a:lnTo>
                <a:lnTo>
                  <a:pt x="99550" y="1173185"/>
                </a:lnTo>
                <a:lnTo>
                  <a:pt x="52324" y="1160272"/>
                </a:lnTo>
                <a:close/>
              </a:path>
              <a:path w="886460" h="1354454">
                <a:moveTo>
                  <a:pt x="209169" y="0"/>
                </a:moveTo>
                <a:lnTo>
                  <a:pt x="209169" y="169290"/>
                </a:lnTo>
                <a:lnTo>
                  <a:pt x="249072" y="170858"/>
                </a:lnTo>
                <a:lnTo>
                  <a:pt x="288655" y="175545"/>
                </a:lnTo>
                <a:lnTo>
                  <a:pt x="327737" y="183328"/>
                </a:lnTo>
                <a:lnTo>
                  <a:pt x="366141" y="194183"/>
                </a:lnTo>
                <a:lnTo>
                  <a:pt x="411951" y="211499"/>
                </a:lnTo>
                <a:lnTo>
                  <a:pt x="455117" y="232700"/>
                </a:lnTo>
                <a:lnTo>
                  <a:pt x="495503" y="257516"/>
                </a:lnTo>
                <a:lnTo>
                  <a:pt x="532970" y="285679"/>
                </a:lnTo>
                <a:lnTo>
                  <a:pt x="567383" y="316920"/>
                </a:lnTo>
                <a:lnTo>
                  <a:pt x="598604" y="350971"/>
                </a:lnTo>
                <a:lnTo>
                  <a:pt x="626497" y="387562"/>
                </a:lnTo>
                <a:lnTo>
                  <a:pt x="650925" y="426426"/>
                </a:lnTo>
                <a:lnTo>
                  <a:pt x="671751" y="467294"/>
                </a:lnTo>
                <a:lnTo>
                  <a:pt x="688838" y="509897"/>
                </a:lnTo>
                <a:lnTo>
                  <a:pt x="702050" y="553967"/>
                </a:lnTo>
                <a:lnTo>
                  <a:pt x="711250" y="599234"/>
                </a:lnTo>
                <a:lnTo>
                  <a:pt x="716300" y="645430"/>
                </a:lnTo>
                <a:lnTo>
                  <a:pt x="717065" y="692287"/>
                </a:lnTo>
                <a:lnTo>
                  <a:pt x="713407" y="739536"/>
                </a:lnTo>
                <a:lnTo>
                  <a:pt x="705190" y="786909"/>
                </a:lnTo>
                <a:lnTo>
                  <a:pt x="692276" y="834136"/>
                </a:lnTo>
                <a:lnTo>
                  <a:pt x="674960" y="879946"/>
                </a:lnTo>
                <a:lnTo>
                  <a:pt x="653759" y="923112"/>
                </a:lnTo>
                <a:lnTo>
                  <a:pt x="628943" y="963498"/>
                </a:lnTo>
                <a:lnTo>
                  <a:pt x="600780" y="1000965"/>
                </a:lnTo>
                <a:lnTo>
                  <a:pt x="569539" y="1035378"/>
                </a:lnTo>
                <a:lnTo>
                  <a:pt x="535488" y="1066599"/>
                </a:lnTo>
                <a:lnTo>
                  <a:pt x="498897" y="1094492"/>
                </a:lnTo>
                <a:lnTo>
                  <a:pt x="460033" y="1118920"/>
                </a:lnTo>
                <a:lnTo>
                  <a:pt x="419165" y="1139746"/>
                </a:lnTo>
                <a:lnTo>
                  <a:pt x="376562" y="1156833"/>
                </a:lnTo>
                <a:lnTo>
                  <a:pt x="332492" y="1170045"/>
                </a:lnTo>
                <a:lnTo>
                  <a:pt x="287225" y="1179245"/>
                </a:lnTo>
                <a:lnTo>
                  <a:pt x="241029" y="1184295"/>
                </a:lnTo>
                <a:lnTo>
                  <a:pt x="194172" y="1185060"/>
                </a:lnTo>
                <a:lnTo>
                  <a:pt x="656768" y="1185060"/>
                </a:lnTo>
                <a:lnTo>
                  <a:pt x="703954" y="1139746"/>
                </a:lnTo>
                <a:lnTo>
                  <a:pt x="733622" y="1105856"/>
                </a:lnTo>
                <a:lnTo>
                  <a:pt x="761116" y="1069881"/>
                </a:lnTo>
                <a:lnTo>
                  <a:pt x="786201" y="1032072"/>
                </a:lnTo>
                <a:lnTo>
                  <a:pt x="808764" y="992542"/>
                </a:lnTo>
                <a:lnTo>
                  <a:pt x="828690" y="951406"/>
                </a:lnTo>
                <a:lnTo>
                  <a:pt x="845865" y="908780"/>
                </a:lnTo>
                <a:lnTo>
                  <a:pt x="860174" y="864777"/>
                </a:lnTo>
                <a:lnTo>
                  <a:pt x="871502" y="819512"/>
                </a:lnTo>
                <a:lnTo>
                  <a:pt x="879735" y="773099"/>
                </a:lnTo>
                <a:lnTo>
                  <a:pt x="884759" y="725654"/>
                </a:lnTo>
                <a:lnTo>
                  <a:pt x="886460" y="677290"/>
                </a:lnTo>
                <a:lnTo>
                  <a:pt x="884759" y="628911"/>
                </a:lnTo>
                <a:lnTo>
                  <a:pt x="879735" y="581451"/>
                </a:lnTo>
                <a:lnTo>
                  <a:pt x="871502" y="535026"/>
                </a:lnTo>
                <a:lnTo>
                  <a:pt x="860174" y="489749"/>
                </a:lnTo>
                <a:lnTo>
                  <a:pt x="845865" y="445735"/>
                </a:lnTo>
                <a:lnTo>
                  <a:pt x="828690" y="403099"/>
                </a:lnTo>
                <a:lnTo>
                  <a:pt x="808764" y="361955"/>
                </a:lnTo>
                <a:lnTo>
                  <a:pt x="786201" y="322418"/>
                </a:lnTo>
                <a:lnTo>
                  <a:pt x="761116" y="284601"/>
                </a:lnTo>
                <a:lnTo>
                  <a:pt x="733622" y="248621"/>
                </a:lnTo>
                <a:lnTo>
                  <a:pt x="703835" y="214590"/>
                </a:lnTo>
                <a:lnTo>
                  <a:pt x="671869" y="182624"/>
                </a:lnTo>
                <a:lnTo>
                  <a:pt x="637838" y="152837"/>
                </a:lnTo>
                <a:lnTo>
                  <a:pt x="601858" y="125343"/>
                </a:lnTo>
                <a:lnTo>
                  <a:pt x="564041" y="100258"/>
                </a:lnTo>
                <a:lnTo>
                  <a:pt x="524504" y="77695"/>
                </a:lnTo>
                <a:lnTo>
                  <a:pt x="483360" y="57769"/>
                </a:lnTo>
                <a:lnTo>
                  <a:pt x="440724" y="40594"/>
                </a:lnTo>
                <a:lnTo>
                  <a:pt x="396710" y="26285"/>
                </a:lnTo>
                <a:lnTo>
                  <a:pt x="351433" y="14957"/>
                </a:lnTo>
                <a:lnTo>
                  <a:pt x="305008" y="6724"/>
                </a:lnTo>
                <a:lnTo>
                  <a:pt x="257548" y="1700"/>
                </a:lnTo>
                <a:lnTo>
                  <a:pt x="209169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75435" y="2890011"/>
            <a:ext cx="473075" cy="457200"/>
          </a:xfrm>
          <a:custGeom>
            <a:avLst/>
            <a:gdLst/>
            <a:ahLst/>
            <a:cxnLst/>
            <a:rect l="l" t="t" r="r" b="b"/>
            <a:pathLst>
              <a:path w="473075" h="457200">
                <a:moveTo>
                  <a:pt x="157479" y="0"/>
                </a:moveTo>
                <a:lnTo>
                  <a:pt x="0" y="62357"/>
                </a:lnTo>
                <a:lnTo>
                  <a:pt x="20213" y="108337"/>
                </a:lnTo>
                <a:lnTo>
                  <a:pt x="43609" y="152396"/>
                </a:lnTo>
                <a:lnTo>
                  <a:pt x="70042" y="194397"/>
                </a:lnTo>
                <a:lnTo>
                  <a:pt x="99365" y="234202"/>
                </a:lnTo>
                <a:lnTo>
                  <a:pt x="131433" y="271673"/>
                </a:lnTo>
                <a:lnTo>
                  <a:pt x="166100" y="306673"/>
                </a:lnTo>
                <a:lnTo>
                  <a:pt x="203219" y="339064"/>
                </a:lnTo>
                <a:lnTo>
                  <a:pt x="242645" y="368709"/>
                </a:lnTo>
                <a:lnTo>
                  <a:pt x="284231" y="395470"/>
                </a:lnTo>
                <a:lnTo>
                  <a:pt x="327833" y="419209"/>
                </a:lnTo>
                <a:lnTo>
                  <a:pt x="373303" y="439789"/>
                </a:lnTo>
                <a:lnTo>
                  <a:pt x="420497" y="457073"/>
                </a:lnTo>
                <a:lnTo>
                  <a:pt x="472821" y="296037"/>
                </a:lnTo>
                <a:lnTo>
                  <a:pt x="425911" y="278208"/>
                </a:lnTo>
                <a:lnTo>
                  <a:pt x="381367" y="256042"/>
                </a:lnTo>
                <a:lnTo>
                  <a:pt x="339447" y="229785"/>
                </a:lnTo>
                <a:lnTo>
                  <a:pt x="300409" y="199680"/>
                </a:lnTo>
                <a:lnTo>
                  <a:pt x="264510" y="165971"/>
                </a:lnTo>
                <a:lnTo>
                  <a:pt x="232010" y="128905"/>
                </a:lnTo>
                <a:lnTo>
                  <a:pt x="203166" y="88724"/>
                </a:lnTo>
                <a:lnTo>
                  <a:pt x="178236" y="45674"/>
                </a:lnTo>
                <a:lnTo>
                  <a:pt x="15747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5435" y="2890011"/>
            <a:ext cx="473075" cy="457200"/>
          </a:xfrm>
          <a:custGeom>
            <a:avLst/>
            <a:gdLst/>
            <a:ahLst/>
            <a:cxnLst/>
            <a:rect l="l" t="t" r="r" b="b"/>
            <a:pathLst>
              <a:path w="473075" h="457200">
                <a:moveTo>
                  <a:pt x="420497" y="457073"/>
                </a:moveTo>
                <a:lnTo>
                  <a:pt x="373303" y="439789"/>
                </a:lnTo>
                <a:lnTo>
                  <a:pt x="327833" y="419209"/>
                </a:lnTo>
                <a:lnTo>
                  <a:pt x="284231" y="395470"/>
                </a:lnTo>
                <a:lnTo>
                  <a:pt x="242645" y="368709"/>
                </a:lnTo>
                <a:lnTo>
                  <a:pt x="203219" y="339064"/>
                </a:lnTo>
                <a:lnTo>
                  <a:pt x="166100" y="306673"/>
                </a:lnTo>
                <a:lnTo>
                  <a:pt x="131433" y="271673"/>
                </a:lnTo>
                <a:lnTo>
                  <a:pt x="99365" y="234202"/>
                </a:lnTo>
                <a:lnTo>
                  <a:pt x="70042" y="194397"/>
                </a:lnTo>
                <a:lnTo>
                  <a:pt x="43609" y="152396"/>
                </a:lnTo>
                <a:lnTo>
                  <a:pt x="20213" y="108337"/>
                </a:lnTo>
                <a:lnTo>
                  <a:pt x="0" y="62357"/>
                </a:lnTo>
                <a:lnTo>
                  <a:pt x="157479" y="0"/>
                </a:lnTo>
                <a:lnTo>
                  <a:pt x="178236" y="45674"/>
                </a:lnTo>
                <a:lnTo>
                  <a:pt x="203166" y="88724"/>
                </a:lnTo>
                <a:lnTo>
                  <a:pt x="232010" y="128905"/>
                </a:lnTo>
                <a:lnTo>
                  <a:pt x="264510" y="165971"/>
                </a:lnTo>
                <a:lnTo>
                  <a:pt x="300409" y="199680"/>
                </a:lnTo>
                <a:lnTo>
                  <a:pt x="339447" y="229785"/>
                </a:lnTo>
                <a:lnTo>
                  <a:pt x="381367" y="256042"/>
                </a:lnTo>
                <a:lnTo>
                  <a:pt x="425911" y="278208"/>
                </a:lnTo>
                <a:lnTo>
                  <a:pt x="472821" y="296037"/>
                </a:lnTo>
                <a:lnTo>
                  <a:pt x="420497" y="457073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7921" y="2660523"/>
            <a:ext cx="205104" cy="292100"/>
          </a:xfrm>
          <a:custGeom>
            <a:avLst/>
            <a:gdLst/>
            <a:ahLst/>
            <a:cxnLst/>
            <a:rect l="l" t="t" r="r" b="b"/>
            <a:pathLst>
              <a:path w="205105" h="292100">
                <a:moveTo>
                  <a:pt x="1285" y="0"/>
                </a:moveTo>
                <a:lnTo>
                  <a:pt x="0" y="49708"/>
                </a:lnTo>
                <a:lnTo>
                  <a:pt x="2348" y="99257"/>
                </a:lnTo>
                <a:lnTo>
                  <a:pt x="8302" y="148447"/>
                </a:lnTo>
                <a:lnTo>
                  <a:pt x="17832" y="197075"/>
                </a:lnTo>
                <a:lnTo>
                  <a:pt x="30912" y="244942"/>
                </a:lnTo>
                <a:lnTo>
                  <a:pt x="47513" y="291846"/>
                </a:lnTo>
                <a:lnTo>
                  <a:pt x="204993" y="229488"/>
                </a:lnTo>
                <a:lnTo>
                  <a:pt x="187288" y="176418"/>
                </a:lnTo>
                <a:lnTo>
                  <a:pt x="175561" y="121919"/>
                </a:lnTo>
                <a:lnTo>
                  <a:pt x="169881" y="66468"/>
                </a:lnTo>
                <a:lnTo>
                  <a:pt x="170322" y="10540"/>
                </a:lnTo>
                <a:lnTo>
                  <a:pt x="128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7921" y="2660523"/>
            <a:ext cx="205104" cy="292100"/>
          </a:xfrm>
          <a:custGeom>
            <a:avLst/>
            <a:gdLst/>
            <a:ahLst/>
            <a:cxnLst/>
            <a:rect l="l" t="t" r="r" b="b"/>
            <a:pathLst>
              <a:path w="205105" h="292100">
                <a:moveTo>
                  <a:pt x="47513" y="291846"/>
                </a:moveTo>
                <a:lnTo>
                  <a:pt x="30912" y="244942"/>
                </a:lnTo>
                <a:lnTo>
                  <a:pt x="17832" y="197075"/>
                </a:lnTo>
                <a:lnTo>
                  <a:pt x="8302" y="148447"/>
                </a:lnTo>
                <a:lnTo>
                  <a:pt x="2348" y="99257"/>
                </a:lnTo>
                <a:lnTo>
                  <a:pt x="0" y="49708"/>
                </a:lnTo>
                <a:lnTo>
                  <a:pt x="1285" y="0"/>
                </a:lnTo>
                <a:lnTo>
                  <a:pt x="170322" y="10540"/>
                </a:lnTo>
                <a:lnTo>
                  <a:pt x="169881" y="66468"/>
                </a:lnTo>
                <a:lnTo>
                  <a:pt x="175561" y="121919"/>
                </a:lnTo>
                <a:lnTo>
                  <a:pt x="187288" y="176418"/>
                </a:lnTo>
                <a:lnTo>
                  <a:pt x="204993" y="229488"/>
                </a:lnTo>
                <a:lnTo>
                  <a:pt x="47513" y="291846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9207" y="2025776"/>
            <a:ext cx="676275" cy="645795"/>
          </a:xfrm>
          <a:custGeom>
            <a:avLst/>
            <a:gdLst/>
            <a:ahLst/>
            <a:cxnLst/>
            <a:rect l="l" t="t" r="r" b="b"/>
            <a:pathLst>
              <a:path w="676275" h="645794">
                <a:moveTo>
                  <a:pt x="675894" y="0"/>
                </a:moveTo>
                <a:lnTo>
                  <a:pt x="627544" y="1703"/>
                </a:lnTo>
                <a:lnTo>
                  <a:pt x="580078" y="6740"/>
                </a:lnTo>
                <a:lnTo>
                  <a:pt x="533615" y="14997"/>
                </a:lnTo>
                <a:lnTo>
                  <a:pt x="488273" y="26362"/>
                </a:lnTo>
                <a:lnTo>
                  <a:pt x="444172" y="40724"/>
                </a:lnTo>
                <a:lnTo>
                  <a:pt x="401431" y="57970"/>
                </a:lnTo>
                <a:lnTo>
                  <a:pt x="360170" y="77989"/>
                </a:lnTo>
                <a:lnTo>
                  <a:pt x="320508" y="100668"/>
                </a:lnTo>
                <a:lnTo>
                  <a:pt x="282565" y="125895"/>
                </a:lnTo>
                <a:lnTo>
                  <a:pt x="246460" y="153559"/>
                </a:lnTo>
                <a:lnTo>
                  <a:pt x="212312" y="183546"/>
                </a:lnTo>
                <a:lnTo>
                  <a:pt x="180240" y="215746"/>
                </a:lnTo>
                <a:lnTo>
                  <a:pt x="150365" y="250045"/>
                </a:lnTo>
                <a:lnTo>
                  <a:pt x="122805" y="286332"/>
                </a:lnTo>
                <a:lnTo>
                  <a:pt x="97679" y="324495"/>
                </a:lnTo>
                <a:lnTo>
                  <a:pt x="75108" y="364422"/>
                </a:lnTo>
                <a:lnTo>
                  <a:pt x="55210" y="406001"/>
                </a:lnTo>
                <a:lnTo>
                  <a:pt x="38105" y="449119"/>
                </a:lnTo>
                <a:lnTo>
                  <a:pt x="23912" y="493664"/>
                </a:lnTo>
                <a:lnTo>
                  <a:pt x="12750" y="539525"/>
                </a:lnTo>
                <a:lnTo>
                  <a:pt x="4740" y="586590"/>
                </a:lnTo>
                <a:lnTo>
                  <a:pt x="0" y="634746"/>
                </a:lnTo>
                <a:lnTo>
                  <a:pt x="169037" y="645287"/>
                </a:lnTo>
                <a:lnTo>
                  <a:pt x="174093" y="598710"/>
                </a:lnTo>
                <a:lnTo>
                  <a:pt x="183216" y="553544"/>
                </a:lnTo>
                <a:lnTo>
                  <a:pt x="196211" y="509971"/>
                </a:lnTo>
                <a:lnTo>
                  <a:pt x="212884" y="468174"/>
                </a:lnTo>
                <a:lnTo>
                  <a:pt x="233040" y="428334"/>
                </a:lnTo>
                <a:lnTo>
                  <a:pt x="256486" y="390634"/>
                </a:lnTo>
                <a:lnTo>
                  <a:pt x="283027" y="355256"/>
                </a:lnTo>
                <a:lnTo>
                  <a:pt x="312468" y="322383"/>
                </a:lnTo>
                <a:lnTo>
                  <a:pt x="344615" y="292197"/>
                </a:lnTo>
                <a:lnTo>
                  <a:pt x="379274" y="264879"/>
                </a:lnTo>
                <a:lnTo>
                  <a:pt x="416250" y="240612"/>
                </a:lnTo>
                <a:lnTo>
                  <a:pt x="455350" y="219579"/>
                </a:lnTo>
                <a:lnTo>
                  <a:pt x="496378" y="201961"/>
                </a:lnTo>
                <a:lnTo>
                  <a:pt x="539141" y="187941"/>
                </a:lnTo>
                <a:lnTo>
                  <a:pt x="583444" y="177701"/>
                </a:lnTo>
                <a:lnTo>
                  <a:pt x="629093" y="171424"/>
                </a:lnTo>
                <a:lnTo>
                  <a:pt x="675894" y="169290"/>
                </a:lnTo>
                <a:lnTo>
                  <a:pt x="675894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9207" y="2025776"/>
            <a:ext cx="676275" cy="645795"/>
          </a:xfrm>
          <a:custGeom>
            <a:avLst/>
            <a:gdLst/>
            <a:ahLst/>
            <a:cxnLst/>
            <a:rect l="l" t="t" r="r" b="b"/>
            <a:pathLst>
              <a:path w="676275" h="645794">
                <a:moveTo>
                  <a:pt x="0" y="634746"/>
                </a:moveTo>
                <a:lnTo>
                  <a:pt x="4740" y="586590"/>
                </a:lnTo>
                <a:lnTo>
                  <a:pt x="12750" y="539525"/>
                </a:lnTo>
                <a:lnTo>
                  <a:pt x="23912" y="493664"/>
                </a:lnTo>
                <a:lnTo>
                  <a:pt x="38105" y="449119"/>
                </a:lnTo>
                <a:lnTo>
                  <a:pt x="55210" y="406001"/>
                </a:lnTo>
                <a:lnTo>
                  <a:pt x="75108" y="364422"/>
                </a:lnTo>
                <a:lnTo>
                  <a:pt x="97679" y="324495"/>
                </a:lnTo>
                <a:lnTo>
                  <a:pt x="122805" y="286332"/>
                </a:lnTo>
                <a:lnTo>
                  <a:pt x="150365" y="250045"/>
                </a:lnTo>
                <a:lnTo>
                  <a:pt x="180240" y="215746"/>
                </a:lnTo>
                <a:lnTo>
                  <a:pt x="212312" y="183546"/>
                </a:lnTo>
                <a:lnTo>
                  <a:pt x="246460" y="153559"/>
                </a:lnTo>
                <a:lnTo>
                  <a:pt x="282565" y="125895"/>
                </a:lnTo>
                <a:lnTo>
                  <a:pt x="320508" y="100668"/>
                </a:lnTo>
                <a:lnTo>
                  <a:pt x="360170" y="77989"/>
                </a:lnTo>
                <a:lnTo>
                  <a:pt x="401431" y="57970"/>
                </a:lnTo>
                <a:lnTo>
                  <a:pt x="444172" y="40724"/>
                </a:lnTo>
                <a:lnTo>
                  <a:pt x="488273" y="26362"/>
                </a:lnTo>
                <a:lnTo>
                  <a:pt x="533615" y="14997"/>
                </a:lnTo>
                <a:lnTo>
                  <a:pt x="580078" y="6740"/>
                </a:lnTo>
                <a:lnTo>
                  <a:pt x="627544" y="1703"/>
                </a:lnTo>
                <a:lnTo>
                  <a:pt x="675894" y="0"/>
                </a:lnTo>
                <a:lnTo>
                  <a:pt x="675894" y="169290"/>
                </a:lnTo>
                <a:lnTo>
                  <a:pt x="629093" y="171424"/>
                </a:lnTo>
                <a:lnTo>
                  <a:pt x="583444" y="177701"/>
                </a:lnTo>
                <a:lnTo>
                  <a:pt x="539141" y="187941"/>
                </a:lnTo>
                <a:lnTo>
                  <a:pt x="496378" y="201961"/>
                </a:lnTo>
                <a:lnTo>
                  <a:pt x="455350" y="219579"/>
                </a:lnTo>
                <a:lnTo>
                  <a:pt x="416250" y="240612"/>
                </a:lnTo>
                <a:lnTo>
                  <a:pt x="379274" y="264879"/>
                </a:lnTo>
                <a:lnTo>
                  <a:pt x="344615" y="292197"/>
                </a:lnTo>
                <a:lnTo>
                  <a:pt x="312468" y="322383"/>
                </a:lnTo>
                <a:lnTo>
                  <a:pt x="283027" y="355256"/>
                </a:lnTo>
                <a:lnTo>
                  <a:pt x="256486" y="390634"/>
                </a:lnTo>
                <a:lnTo>
                  <a:pt x="233040" y="428334"/>
                </a:lnTo>
                <a:lnTo>
                  <a:pt x="212884" y="468174"/>
                </a:lnTo>
                <a:lnTo>
                  <a:pt x="196211" y="509971"/>
                </a:lnTo>
                <a:lnTo>
                  <a:pt x="183216" y="553544"/>
                </a:lnTo>
                <a:lnTo>
                  <a:pt x="174093" y="598710"/>
                </a:lnTo>
                <a:lnTo>
                  <a:pt x="169037" y="645287"/>
                </a:lnTo>
                <a:lnTo>
                  <a:pt x="0" y="634746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35405" y="1601215"/>
            <a:ext cx="2654935" cy="309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dirty="0">
                <a:solidFill>
                  <a:srgbClr val="585858"/>
                </a:solidFill>
                <a:latin typeface="Calibri"/>
                <a:cs typeface="Calibri"/>
              </a:rPr>
              <a:t>2-3 billion </a:t>
            </a:r>
            <a:r>
              <a:rPr sz="1850" spc="5" dirty="0">
                <a:solidFill>
                  <a:srgbClr val="585858"/>
                </a:solidFill>
                <a:latin typeface="Calibri"/>
                <a:cs typeface="Calibri"/>
              </a:rPr>
              <a:t>€ </a:t>
            </a:r>
            <a:r>
              <a:rPr sz="1850" spc="-10" dirty="0">
                <a:solidFill>
                  <a:srgbClr val="585858"/>
                </a:solidFill>
                <a:latin typeface="Calibri"/>
                <a:cs typeface="Calibri"/>
              </a:rPr>
              <a:t>market </a:t>
            </a:r>
            <a:r>
              <a:rPr sz="1850" dirty="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sz="185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50" spc="5" dirty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2613" y="360807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0" y="83819"/>
                </a:moveTo>
                <a:lnTo>
                  <a:pt x="83819" y="83819"/>
                </a:lnTo>
                <a:lnTo>
                  <a:pt x="83819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56282" y="360807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0" y="83819"/>
                </a:moveTo>
                <a:lnTo>
                  <a:pt x="83819" y="83819"/>
                </a:lnTo>
                <a:lnTo>
                  <a:pt x="83819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2613" y="3868673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19" h="82550">
                <a:moveTo>
                  <a:pt x="0" y="82295"/>
                </a:moveTo>
                <a:lnTo>
                  <a:pt x="83819" y="82295"/>
                </a:lnTo>
                <a:lnTo>
                  <a:pt x="83819" y="0"/>
                </a:lnTo>
                <a:lnTo>
                  <a:pt x="0" y="0"/>
                </a:lnTo>
                <a:lnTo>
                  <a:pt x="0" y="82295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10462" y="3451589"/>
            <a:ext cx="819150" cy="54610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Greenhouse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Crop</a:t>
            </a:r>
            <a:r>
              <a:rPr sz="1200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Science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56282" y="3868673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19" h="82550">
                <a:moveTo>
                  <a:pt x="0" y="82295"/>
                </a:moveTo>
                <a:lnTo>
                  <a:pt x="83819" y="82295"/>
                </a:lnTo>
                <a:lnTo>
                  <a:pt x="83819" y="0"/>
                </a:lnTo>
                <a:lnTo>
                  <a:pt x="0" y="0"/>
                </a:lnTo>
                <a:lnTo>
                  <a:pt x="0" y="8229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64739" y="3451589"/>
            <a:ext cx="1013460" cy="54610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Vertical</a:t>
            </a:r>
            <a:r>
              <a:rPr sz="12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farming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Medical</a:t>
            </a:r>
            <a:r>
              <a:rPr sz="12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alibri"/>
                <a:cs typeface="Calibri"/>
              </a:rPr>
              <a:t>plants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95771" y="4221479"/>
            <a:ext cx="2895600" cy="192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8739" y="6162547"/>
            <a:ext cx="7842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latin typeface="Calibri"/>
                <a:cs typeface="Calibri"/>
              </a:rPr>
              <a:t>Source:</a:t>
            </a:r>
            <a:r>
              <a:rPr sz="1000" i="1" spc="-70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Valoya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5503" y="6565798"/>
            <a:ext cx="131000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65"/>
              </a:lnSpc>
            </a:pPr>
            <a:fld id="{81D60167-4931-47E6-BA6A-407CBD079E47}" type="slidenum">
              <a:rPr sz="800" dirty="0">
                <a:solidFill>
                  <a:srgbClr val="FFFFFF"/>
                </a:solidFill>
                <a:latin typeface="Calibri"/>
                <a:cs typeface="Calibri"/>
              </a:rPr>
              <a:t>7</a:t>
            </a:fld>
            <a:r>
              <a:rPr sz="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Pedro.cifuentes@sysled.es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7475346" y="6565798"/>
            <a:ext cx="134429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8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865"/>
              </a:lnSpc>
            </a:pPr>
            <a:r>
              <a:rPr lang="en-US" spc="5" dirty="0"/>
              <a:t>© </a:t>
            </a:r>
            <a:r>
              <a:rPr lang="en-US" spc="-5" dirty="0"/>
              <a:t>SYSLED</a:t>
            </a:r>
            <a:r>
              <a:rPr lang="en-US" dirty="0"/>
              <a:t>SPAIN </a:t>
            </a:r>
            <a:r>
              <a:rPr lang="en-US" spc="-5" dirty="0"/>
              <a:t>S.L.</a:t>
            </a:r>
            <a:r>
              <a:rPr lang="en-US" spc="-135" dirty="0"/>
              <a:t> </a:t>
            </a:r>
            <a:r>
              <a:rPr lang="en-US" spc="-5" dirty="0"/>
              <a:t>22.08.2019</a:t>
            </a:r>
            <a:endParaRPr spc="-5" dirty="0"/>
          </a:p>
        </p:txBody>
      </p:sp>
      <p:sp>
        <p:nvSpPr>
          <p:cNvPr id="19" name="object 19"/>
          <p:cNvSpPr txBox="1"/>
          <p:nvPr/>
        </p:nvSpPr>
        <p:spPr>
          <a:xfrm>
            <a:off x="3931411" y="2211450"/>
            <a:ext cx="4296410" cy="147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10" dirty="0">
                <a:latin typeface="Calibri"/>
                <a:cs typeface="Calibri"/>
              </a:rPr>
              <a:t>LED can </a:t>
            </a:r>
            <a:r>
              <a:rPr sz="1900" spc="-5" dirty="0">
                <a:latin typeface="Calibri"/>
                <a:cs typeface="Calibri"/>
              </a:rPr>
              <a:t>be used as </a:t>
            </a:r>
            <a:r>
              <a:rPr sz="1900" spc="-10" dirty="0">
                <a:latin typeface="Calibri"/>
                <a:cs typeface="Calibri"/>
              </a:rPr>
              <a:t>single light source or  supplementary</a:t>
            </a:r>
            <a:endParaRPr sz="1900">
              <a:latin typeface="Calibri"/>
              <a:cs typeface="Calibri"/>
            </a:endParaRPr>
          </a:p>
          <a:p>
            <a:pPr marL="355600" marR="304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5" dirty="0">
                <a:latin typeface="Calibri"/>
                <a:cs typeface="Calibri"/>
              </a:rPr>
              <a:t>Single </a:t>
            </a:r>
            <a:r>
              <a:rPr sz="1900" spc="-10" dirty="0">
                <a:latin typeface="Calibri"/>
                <a:cs typeface="Calibri"/>
              </a:rPr>
              <a:t>light source </a:t>
            </a:r>
            <a:r>
              <a:rPr sz="1900" spc="-5" dirty="0">
                <a:latin typeface="Calibri"/>
                <a:cs typeface="Calibri"/>
              </a:rPr>
              <a:t>is </a:t>
            </a:r>
            <a:r>
              <a:rPr sz="1900" spc="-10" dirty="0">
                <a:latin typeface="Calibri"/>
                <a:cs typeface="Calibri"/>
              </a:rPr>
              <a:t>very common </a:t>
            </a:r>
            <a:r>
              <a:rPr sz="1900" spc="-5" dirty="0">
                <a:latin typeface="Calibri"/>
                <a:cs typeface="Calibri"/>
              </a:rPr>
              <a:t>in  medical cannabis, </a:t>
            </a:r>
            <a:r>
              <a:rPr sz="1900" spc="-10" dirty="0">
                <a:latin typeface="Calibri"/>
                <a:cs typeface="Calibri"/>
              </a:rPr>
              <a:t>institutes </a:t>
            </a:r>
            <a:r>
              <a:rPr sz="1900" spc="-5" dirty="0">
                <a:latin typeface="Calibri"/>
                <a:cs typeface="Calibri"/>
              </a:rPr>
              <a:t>and </a:t>
            </a:r>
            <a:r>
              <a:rPr sz="1900" spc="-10" dirty="0">
                <a:latin typeface="Calibri"/>
                <a:cs typeface="Calibri"/>
              </a:rPr>
              <a:t>vertical  farming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5615" y="4358132"/>
            <a:ext cx="488251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900" spc="-10" dirty="0">
                <a:latin typeface="Calibri"/>
                <a:cs typeface="Calibri"/>
              </a:rPr>
              <a:t>LED </a:t>
            </a:r>
            <a:r>
              <a:rPr sz="1900" spc="-5" dirty="0">
                <a:latin typeface="Calibri"/>
                <a:cs typeface="Calibri"/>
              </a:rPr>
              <a:t>as </a:t>
            </a:r>
            <a:r>
              <a:rPr sz="1900" spc="-10" dirty="0">
                <a:latin typeface="Calibri"/>
                <a:cs typeface="Calibri"/>
              </a:rPr>
              <a:t>supplement </a:t>
            </a:r>
            <a:r>
              <a:rPr sz="1900" spc="-20" dirty="0">
                <a:latin typeface="Calibri"/>
                <a:cs typeface="Calibri"/>
              </a:rPr>
              <a:t>keep </a:t>
            </a:r>
            <a:r>
              <a:rPr sz="1900" spc="-5" dirty="0">
                <a:latin typeface="Calibri"/>
                <a:cs typeface="Calibri"/>
              </a:rPr>
              <a:t>a </a:t>
            </a:r>
            <a:r>
              <a:rPr sz="1900" spc="-15" dirty="0">
                <a:latin typeface="Calibri"/>
                <a:cs typeface="Calibri"/>
              </a:rPr>
              <a:t>steady </a:t>
            </a:r>
            <a:r>
              <a:rPr sz="1900" spc="-10" dirty="0">
                <a:latin typeface="Calibri"/>
                <a:cs typeface="Calibri"/>
              </a:rPr>
              <a:t>light output  </a:t>
            </a:r>
            <a:r>
              <a:rPr sz="1900" spc="-5" dirty="0">
                <a:latin typeface="Calibri"/>
                <a:cs typeface="Calibri"/>
              </a:rPr>
              <a:t>along all the </a:t>
            </a:r>
            <a:r>
              <a:rPr sz="1900" spc="-40" dirty="0">
                <a:latin typeface="Calibri"/>
                <a:cs typeface="Calibri"/>
              </a:rPr>
              <a:t>year, </a:t>
            </a:r>
            <a:r>
              <a:rPr sz="1900" spc="-5" dirty="0">
                <a:latin typeface="Calibri"/>
                <a:cs typeface="Calibri"/>
              </a:rPr>
              <a:t>allowing </a:t>
            </a:r>
            <a:r>
              <a:rPr sz="1900" spc="-20" dirty="0">
                <a:latin typeface="Calibri"/>
                <a:cs typeface="Calibri"/>
              </a:rPr>
              <a:t>growers keep </a:t>
            </a:r>
            <a:r>
              <a:rPr sz="1900" spc="-5" dirty="0">
                <a:latin typeface="Calibri"/>
                <a:cs typeface="Calibri"/>
              </a:rPr>
              <a:t>a  </a:t>
            </a:r>
            <a:r>
              <a:rPr sz="1900" spc="-10" dirty="0">
                <a:latin typeface="Calibri"/>
                <a:cs typeface="Calibri"/>
              </a:rPr>
              <a:t>regular </a:t>
            </a:r>
            <a:r>
              <a:rPr sz="1900" spc="-15" dirty="0">
                <a:latin typeface="Calibri"/>
                <a:cs typeface="Calibri"/>
              </a:rPr>
              <a:t>production </a:t>
            </a:r>
            <a:r>
              <a:rPr sz="1900" spc="-10" dirty="0">
                <a:latin typeface="Calibri"/>
                <a:cs typeface="Calibri"/>
              </a:rPr>
              <a:t>workflow </a:t>
            </a:r>
            <a:r>
              <a:rPr sz="1900" spc="-5" dirty="0">
                <a:latin typeface="Calibri"/>
                <a:cs typeface="Calibri"/>
              </a:rPr>
              <a:t>along the </a:t>
            </a:r>
            <a:r>
              <a:rPr sz="1900" spc="-10" dirty="0">
                <a:latin typeface="Calibri"/>
                <a:cs typeface="Calibri"/>
              </a:rPr>
              <a:t>Winter  </a:t>
            </a:r>
            <a:r>
              <a:rPr sz="1900" spc="-5" dirty="0">
                <a:latin typeface="Calibri"/>
                <a:cs typeface="Calibri"/>
              </a:rPr>
              <a:t>seasons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C21E8657-2BEC-444F-B521-34E18A888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99" y="207106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7311" y="2846832"/>
            <a:ext cx="6086855" cy="3284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8467" y="2788920"/>
            <a:ext cx="1159716" cy="8440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6927" y="3788664"/>
            <a:ext cx="880872" cy="880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631" y="5177028"/>
            <a:ext cx="1034796" cy="775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930" y="952299"/>
            <a:ext cx="6473190" cy="92646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645"/>
              </a:spcBef>
            </a:pPr>
            <a:r>
              <a:rPr spc="-5" dirty="0"/>
              <a:t>LUMENS ARE FOR</a:t>
            </a:r>
            <a:r>
              <a:rPr spc="45" dirty="0"/>
              <a:t> </a:t>
            </a:r>
            <a:r>
              <a:rPr spc="-5" dirty="0"/>
              <a:t>HUMANS</a:t>
            </a: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b="0" spc="-10" dirty="0">
                <a:latin typeface="Calibri"/>
                <a:cs typeface="Calibri"/>
              </a:rPr>
              <a:t>We use </a:t>
            </a:r>
            <a:r>
              <a:rPr b="0" spc="-5" dirty="0">
                <a:latin typeface="Calibri"/>
                <a:cs typeface="Calibri"/>
              </a:rPr>
              <a:t>the energy of the light for watching</a:t>
            </a:r>
            <a:r>
              <a:rPr b="0" spc="10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colors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5503" y="6565798"/>
            <a:ext cx="131000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65"/>
              </a:lnSpc>
            </a:pPr>
            <a:fld id="{81D60167-4931-47E6-BA6A-407CBD079E47}" type="slidenum">
              <a:rPr sz="800" dirty="0">
                <a:solidFill>
                  <a:srgbClr val="FFFFFF"/>
                </a:solidFill>
                <a:latin typeface="Calibri"/>
                <a:cs typeface="Calibri"/>
              </a:rPr>
              <a:t>8</a:t>
            </a:fld>
            <a:r>
              <a:rPr sz="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Pedro.cifuentes@sysled.es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8579" y="1901444"/>
            <a:ext cx="7609840" cy="73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800"/>
              </a:lnSpc>
              <a:spcBef>
                <a:spcPts val="95"/>
              </a:spcBef>
            </a:pPr>
            <a:r>
              <a:rPr sz="2500" spc="-10" dirty="0">
                <a:latin typeface="Calibri"/>
                <a:cs typeface="Calibri"/>
              </a:rPr>
              <a:t>plants use </a:t>
            </a:r>
            <a:r>
              <a:rPr sz="2500" spc="-5" dirty="0">
                <a:latin typeface="Calibri"/>
                <a:cs typeface="Calibri"/>
              </a:rPr>
              <a:t>different </a:t>
            </a:r>
            <a:r>
              <a:rPr sz="2500" dirty="0">
                <a:latin typeface="Calibri"/>
                <a:cs typeface="Calibri"/>
              </a:rPr>
              <a:t>colors </a:t>
            </a:r>
            <a:r>
              <a:rPr sz="2500" spc="-5" dirty="0">
                <a:latin typeface="Calibri"/>
                <a:cs typeface="Calibri"/>
              </a:rPr>
              <a:t>for growth, this process is</a:t>
            </a:r>
            <a:r>
              <a:rPr sz="2500" spc="8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called</a:t>
            </a:r>
            <a:endParaRPr sz="2500" dirty="0">
              <a:latin typeface="Calibri"/>
              <a:cs typeface="Calibri"/>
            </a:endParaRPr>
          </a:p>
          <a:p>
            <a:pPr marL="12700">
              <a:lnSpc>
                <a:spcPts val="2800"/>
              </a:lnSpc>
            </a:pPr>
            <a:r>
              <a:rPr sz="2500" b="1" spc="-5" dirty="0">
                <a:latin typeface="Calibri"/>
                <a:cs typeface="Calibri"/>
              </a:rPr>
              <a:t>photosynthesis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6819" y="2809748"/>
            <a:ext cx="974090" cy="578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Lumen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sz="1000" spc="-5" dirty="0">
                <a:latin typeface="Calibri"/>
                <a:cs typeface="Calibri"/>
              </a:rPr>
              <a:t>Is </a:t>
            </a:r>
            <a:r>
              <a:rPr sz="1000" spc="-10" dirty="0">
                <a:latin typeface="Calibri"/>
                <a:cs typeface="Calibri"/>
              </a:rPr>
              <a:t>used </a:t>
            </a:r>
            <a:r>
              <a:rPr sz="1000" spc="-5" dirty="0">
                <a:latin typeface="Calibri"/>
                <a:cs typeface="Calibri"/>
              </a:rPr>
              <a:t>by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humans  for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illumination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03577" y="3805809"/>
            <a:ext cx="878205" cy="578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PPF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sz="1000" spc="-5" dirty="0">
                <a:latin typeface="Calibri"/>
                <a:cs typeface="Calibri"/>
              </a:rPr>
              <a:t>Is </a:t>
            </a:r>
            <a:r>
              <a:rPr sz="1000" spc="-10" dirty="0">
                <a:latin typeface="Calibri"/>
                <a:cs typeface="Calibri"/>
              </a:rPr>
              <a:t>used </a:t>
            </a:r>
            <a:r>
              <a:rPr sz="1000" spc="-5" dirty="0">
                <a:latin typeface="Calibri"/>
                <a:cs typeface="Calibri"/>
              </a:rPr>
              <a:t>by plants  for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growth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6819" y="5154295"/>
            <a:ext cx="805180" cy="578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Calibri"/>
                <a:cs typeface="Calibri"/>
              </a:rPr>
              <a:t>PAR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sz="1000" spc="-5" dirty="0">
                <a:latin typeface="Calibri"/>
                <a:cs typeface="Calibri"/>
              </a:rPr>
              <a:t>P</a:t>
            </a:r>
            <a:r>
              <a:rPr sz="1000" dirty="0">
                <a:latin typeface="Calibri"/>
                <a:cs typeface="Calibri"/>
              </a:rPr>
              <a:t>h</a:t>
            </a:r>
            <a:r>
              <a:rPr sz="1000" spc="-5" dirty="0">
                <a:latin typeface="Calibri"/>
                <a:cs typeface="Calibri"/>
              </a:rPr>
              <a:t>oto</a:t>
            </a:r>
            <a:r>
              <a:rPr sz="1000" spc="-1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ynt</a:t>
            </a:r>
            <a:r>
              <a:rPr sz="1000" dirty="0">
                <a:latin typeface="Calibri"/>
                <a:cs typeface="Calibri"/>
              </a:rPr>
              <a:t>h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tic  Active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Region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1135BE7-BB48-4DCF-AF8E-83086A41D2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467" y="206597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7311" y="2846832"/>
            <a:ext cx="6086855" cy="3284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8467" y="2788920"/>
            <a:ext cx="1159716" cy="8440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6927" y="3788664"/>
            <a:ext cx="880872" cy="880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631" y="5177028"/>
            <a:ext cx="1034796" cy="775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7389" y="1179830"/>
            <a:ext cx="7609840" cy="158623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645"/>
              </a:spcBef>
            </a:pPr>
            <a:r>
              <a:rPr sz="2500" b="1" spc="-5" dirty="0">
                <a:latin typeface="Calibri"/>
                <a:cs typeface="Calibri"/>
              </a:rPr>
              <a:t>LUMENS ARE FOR</a:t>
            </a:r>
            <a:r>
              <a:rPr sz="2500" b="1" spc="45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HUMANS</a:t>
            </a:r>
            <a:endParaRPr sz="2500" dirty="0">
              <a:latin typeface="Calibri"/>
              <a:cs typeface="Calibri"/>
            </a:endParaRPr>
          </a:p>
          <a:p>
            <a:pPr marL="12700">
              <a:lnSpc>
                <a:spcPts val="2795"/>
              </a:lnSpc>
              <a:spcBef>
                <a:spcPts val="550"/>
              </a:spcBef>
            </a:pPr>
            <a:r>
              <a:rPr sz="2500" spc="-10" dirty="0">
                <a:latin typeface="Calibri"/>
                <a:cs typeface="Calibri"/>
              </a:rPr>
              <a:t>We use </a:t>
            </a:r>
            <a:r>
              <a:rPr sz="2500" spc="-5" dirty="0">
                <a:latin typeface="Calibri"/>
                <a:cs typeface="Calibri"/>
              </a:rPr>
              <a:t>the energy of the light for watching</a:t>
            </a:r>
            <a:r>
              <a:rPr sz="2500" spc="8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colors</a:t>
            </a:r>
          </a:p>
          <a:p>
            <a:pPr marL="12700">
              <a:lnSpc>
                <a:spcPts val="2600"/>
              </a:lnSpc>
            </a:pPr>
            <a:r>
              <a:rPr sz="2500" spc="-10" dirty="0">
                <a:latin typeface="Calibri"/>
                <a:cs typeface="Calibri"/>
              </a:rPr>
              <a:t>plants use </a:t>
            </a:r>
            <a:r>
              <a:rPr sz="2500" spc="-5" dirty="0">
                <a:latin typeface="Calibri"/>
                <a:cs typeface="Calibri"/>
              </a:rPr>
              <a:t>different </a:t>
            </a:r>
            <a:r>
              <a:rPr sz="2500" dirty="0">
                <a:latin typeface="Calibri"/>
                <a:cs typeface="Calibri"/>
              </a:rPr>
              <a:t>colors </a:t>
            </a:r>
            <a:r>
              <a:rPr sz="2500" spc="-5" dirty="0">
                <a:latin typeface="Calibri"/>
                <a:cs typeface="Calibri"/>
              </a:rPr>
              <a:t>for growth, this process is</a:t>
            </a:r>
            <a:r>
              <a:rPr sz="2500" spc="8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called</a:t>
            </a:r>
            <a:endParaRPr sz="2500" dirty="0">
              <a:latin typeface="Calibri"/>
              <a:cs typeface="Calibri"/>
            </a:endParaRPr>
          </a:p>
          <a:p>
            <a:pPr marL="12700">
              <a:lnSpc>
                <a:spcPts val="2800"/>
              </a:lnSpc>
            </a:pPr>
            <a:r>
              <a:rPr sz="2500" b="1" spc="-5" dirty="0">
                <a:latin typeface="Calibri"/>
                <a:cs typeface="Calibri"/>
              </a:rPr>
              <a:t>photosynthesis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6277" y="2873120"/>
            <a:ext cx="971550" cy="285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ts val="1515"/>
              </a:lnSpc>
            </a:pPr>
            <a:r>
              <a:rPr sz="1600" b="1" spc="-10" dirty="0">
                <a:latin typeface="Calibri"/>
                <a:cs typeface="Calibri"/>
              </a:rPr>
              <a:t>Lumen</a:t>
            </a:r>
            <a:endParaRPr sz="16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35"/>
              </a:spcBef>
            </a:pPr>
            <a:r>
              <a:rPr sz="1000" spc="-5" dirty="0">
                <a:latin typeface="Calibri"/>
                <a:cs typeface="Calibri"/>
              </a:rPr>
              <a:t>Is </a:t>
            </a:r>
            <a:r>
              <a:rPr sz="1000" spc="-10" dirty="0">
                <a:latin typeface="Calibri"/>
                <a:cs typeface="Calibri"/>
              </a:rPr>
              <a:t>used </a:t>
            </a:r>
            <a:r>
              <a:rPr sz="1000" spc="-5" dirty="0">
                <a:latin typeface="Calibri"/>
                <a:cs typeface="Calibri"/>
              </a:rPr>
              <a:t>by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humans  for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illumination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PPF</a:t>
            </a:r>
            <a:endParaRPr sz="1600">
              <a:latin typeface="Calibri"/>
              <a:cs typeface="Calibri"/>
            </a:endParaRPr>
          </a:p>
          <a:p>
            <a:pPr marR="111125">
              <a:lnSpc>
                <a:spcPct val="100000"/>
              </a:lnSpc>
              <a:spcBef>
                <a:spcPts val="40"/>
              </a:spcBef>
            </a:pPr>
            <a:r>
              <a:rPr sz="1000" spc="-5" dirty="0">
                <a:latin typeface="Calibri"/>
                <a:cs typeface="Calibri"/>
              </a:rPr>
              <a:t>Is </a:t>
            </a:r>
            <a:r>
              <a:rPr sz="1000" spc="-10" dirty="0">
                <a:latin typeface="Calibri"/>
                <a:cs typeface="Calibri"/>
              </a:rPr>
              <a:t>used </a:t>
            </a:r>
            <a:r>
              <a:rPr sz="1000" spc="-5" dirty="0">
                <a:latin typeface="Calibri"/>
                <a:cs typeface="Calibri"/>
              </a:rPr>
              <a:t>by plants  for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growth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</a:pPr>
            <a:r>
              <a:rPr sz="1600" b="1" spc="-40" dirty="0">
                <a:latin typeface="Calibri"/>
                <a:cs typeface="Calibri"/>
              </a:rPr>
              <a:t>PAR</a:t>
            </a:r>
            <a:endParaRPr sz="1600">
              <a:latin typeface="Calibri"/>
              <a:cs typeface="Calibri"/>
            </a:endParaRPr>
          </a:p>
          <a:p>
            <a:pPr marL="22860" marR="160655">
              <a:lnSpc>
                <a:spcPct val="100000"/>
              </a:lnSpc>
              <a:spcBef>
                <a:spcPts val="35"/>
              </a:spcBef>
            </a:pPr>
            <a:r>
              <a:rPr sz="1000" spc="-5" dirty="0">
                <a:latin typeface="Calibri"/>
                <a:cs typeface="Calibri"/>
              </a:rPr>
              <a:t>P</a:t>
            </a:r>
            <a:r>
              <a:rPr sz="1000" dirty="0">
                <a:latin typeface="Calibri"/>
                <a:cs typeface="Calibri"/>
              </a:rPr>
              <a:t>h</a:t>
            </a:r>
            <a:r>
              <a:rPr sz="1000" spc="-5" dirty="0">
                <a:latin typeface="Calibri"/>
                <a:cs typeface="Calibri"/>
              </a:rPr>
              <a:t>oto</a:t>
            </a:r>
            <a:r>
              <a:rPr sz="1000" spc="-1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ynt</a:t>
            </a:r>
            <a:r>
              <a:rPr sz="1000" dirty="0">
                <a:latin typeface="Calibri"/>
                <a:cs typeface="Calibri"/>
              </a:rPr>
              <a:t>h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tic  Active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Region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766060"/>
            <a:ext cx="9144000" cy="34350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5503" y="6565798"/>
            <a:ext cx="1310005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865"/>
              </a:lnSpc>
            </a:pPr>
            <a:fld id="{81D60167-4931-47E6-BA6A-407CBD079E47}" type="slidenum">
              <a:rPr sz="800" dirty="0">
                <a:solidFill>
                  <a:srgbClr val="FFFFFF"/>
                </a:solidFill>
                <a:latin typeface="Calibri"/>
                <a:cs typeface="Calibri"/>
              </a:rPr>
              <a:t>9</a:t>
            </a:fld>
            <a:r>
              <a:rPr sz="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Pedro.cifuentes@sysled.es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A726CE1-8562-421E-AC28-81E9A67B1A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64" y="206082"/>
            <a:ext cx="1902117" cy="6767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uerth_master">
  <a:themeElements>
    <a:clrScheme name="wuerth_master 14">
      <a:dk1>
        <a:srgbClr val="000000"/>
      </a:dk1>
      <a:lt1>
        <a:srgbClr val="FFFFFF"/>
      </a:lt1>
      <a:dk2>
        <a:srgbClr val="605D5C"/>
      </a:dk2>
      <a:lt2>
        <a:srgbClr val="CC0000"/>
      </a:lt2>
      <a:accent1>
        <a:srgbClr val="959595"/>
      </a:accent1>
      <a:accent2>
        <a:srgbClr val="DEDEDE"/>
      </a:accent2>
      <a:accent3>
        <a:srgbClr val="FFFFFF"/>
      </a:accent3>
      <a:accent4>
        <a:srgbClr val="000000"/>
      </a:accent4>
      <a:accent5>
        <a:srgbClr val="C8C8C8"/>
      </a:accent5>
      <a:accent6>
        <a:srgbClr val="C9C9C9"/>
      </a:accent6>
      <a:hlink>
        <a:srgbClr val="8FD400"/>
      </a:hlink>
      <a:folHlink>
        <a:srgbClr val="0093DD"/>
      </a:folHlink>
    </a:clrScheme>
    <a:fontScheme name="wuerth_master">
      <a:majorFont>
        <a:latin typeface="Wuerth Extra Bold Cond"/>
        <a:ea typeface=""/>
        <a:cs typeface=""/>
      </a:majorFont>
      <a:minorFont>
        <a:latin typeface="Wuerth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erth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uerth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uerth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uerth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uerth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uerth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uerth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uerth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uerth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uerth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uerth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uerth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uerth_master 13">
        <a:dk1>
          <a:srgbClr val="000000"/>
        </a:dk1>
        <a:lt1>
          <a:srgbClr val="FFFFFF"/>
        </a:lt1>
        <a:dk2>
          <a:srgbClr val="605D5C"/>
        </a:dk2>
        <a:lt2>
          <a:srgbClr val="CC0000"/>
        </a:lt2>
        <a:accent1>
          <a:srgbClr val="959595"/>
        </a:accent1>
        <a:accent2>
          <a:srgbClr val="DEDEDE"/>
        </a:accent2>
        <a:accent3>
          <a:srgbClr val="FFFFFF"/>
        </a:accent3>
        <a:accent4>
          <a:srgbClr val="000000"/>
        </a:accent4>
        <a:accent5>
          <a:srgbClr val="C8C8C8"/>
        </a:accent5>
        <a:accent6>
          <a:srgbClr val="C9C9C9"/>
        </a:accent6>
        <a:hlink>
          <a:srgbClr val="006600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uerth_master 14">
        <a:dk1>
          <a:srgbClr val="000000"/>
        </a:dk1>
        <a:lt1>
          <a:srgbClr val="FFFFFF"/>
        </a:lt1>
        <a:dk2>
          <a:srgbClr val="605D5C"/>
        </a:dk2>
        <a:lt2>
          <a:srgbClr val="CC0000"/>
        </a:lt2>
        <a:accent1>
          <a:srgbClr val="959595"/>
        </a:accent1>
        <a:accent2>
          <a:srgbClr val="DEDEDE"/>
        </a:accent2>
        <a:accent3>
          <a:srgbClr val="FFFFFF"/>
        </a:accent3>
        <a:accent4>
          <a:srgbClr val="000000"/>
        </a:accent4>
        <a:accent5>
          <a:srgbClr val="C8C8C8"/>
        </a:accent5>
        <a:accent6>
          <a:srgbClr val="C9C9C9"/>
        </a:accent6>
        <a:hlink>
          <a:srgbClr val="8FD400"/>
        </a:hlink>
        <a:folHlink>
          <a:srgbClr val="0093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3DF6661B207A24ABB7393EC2C57CAA9" ma:contentTypeVersion="2" ma:contentTypeDescription="Crear nuevo documento." ma:contentTypeScope="" ma:versionID="b885e86a86026456c66b05a0be29734d">
  <xsd:schema xmlns:xsd="http://www.w3.org/2001/XMLSchema" xmlns:xs="http://www.w3.org/2001/XMLSchema" xmlns:p="http://schemas.microsoft.com/office/2006/metadata/properties" xmlns:ns2="6906ca16-7275-4410-8799-33551be0f3da" xmlns:ns3="7b894c3a-17d8-46de-aa18-82437fba98b3" targetNamespace="http://schemas.microsoft.com/office/2006/metadata/properties" ma:root="true" ma:fieldsID="bf167e979ab97a382476f64896bc0433" ns2:_="" ns3:_="">
    <xsd:import namespace="6906ca16-7275-4410-8799-33551be0f3da"/>
    <xsd:import namespace="7b894c3a-17d8-46de-aa18-82437fba98b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ipo Información"/>
                <xsd:element ref="ns3:Descripció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6ca16-7275-4410-8799-33551be0f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94c3a-17d8-46de-aa18-82437fba98b3" elementFormDefault="qualified">
    <xsd:import namespace="http://schemas.microsoft.com/office/2006/documentManagement/types"/>
    <xsd:import namespace="http://schemas.microsoft.com/office/infopath/2007/PartnerControls"/>
    <xsd:element name="Tipo Información" ma:index="11" ma:displayName="Tipo Información" ma:format="Dropdown" ma:indexed="true" ma:internalName="Tipo_x0020_Informaci_x00f3_n">
      <xsd:simpleType>
        <xsd:restriction base="dms:Choice">
          <xsd:enumeration value="FASTY"/>
          <xsd:enumeration value="logo 30 aniversario"/>
          <xsd:enumeration value="LOGOS"/>
          <xsd:enumeration value="PLANTILLA AUTOSERVICIO"/>
          <xsd:enumeration value="PLANTILLAS"/>
          <xsd:enumeration value="TIPOGRAFÍA WUERTH"/>
          <xsd:enumeration value="Asistente"/>
        </xsd:restriction>
      </xsd:simpleType>
    </xsd:element>
    <xsd:element name="Descripción" ma:index="12" nillable="true" ma:displayName="Descripción" ma:internalName="Descripci_x00f3_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91637D-0EA5-488D-9382-B64FEC46CF8D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ED434305-9200-413E-856E-0E6E4AD60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06ca16-7275-4410-8799-33551be0f3da"/>
    <ds:schemaRef ds:uri="7b894c3a-17d8-46de-aa18-82437fba98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5689</TotalTime>
  <Words>2113</Words>
  <Application>Microsoft Office PowerPoint</Application>
  <PresentationFormat>Presentación en pantalla (4:3)</PresentationFormat>
  <Paragraphs>440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3" baseType="lpstr">
      <vt:lpstr>Arial</vt:lpstr>
      <vt:lpstr>Calibri</vt:lpstr>
      <vt:lpstr>Times New Roman</vt:lpstr>
      <vt:lpstr>Wuerth Bold</vt:lpstr>
      <vt:lpstr>Wuerth Book</vt:lpstr>
      <vt:lpstr>Wuerth Extra Bold Cond</vt:lpstr>
      <vt:lpstr>wuerth_master</vt:lpstr>
      <vt:lpstr>LED HORTICULTURE </vt:lpstr>
      <vt:lpstr>INDEX</vt:lpstr>
      <vt:lpstr>A NEW MARKET HAS BORN</vt:lpstr>
      <vt:lpstr>A NEW MARKET HAS BORN (II)</vt:lpstr>
      <vt:lpstr>Presentación de PowerPoint</vt:lpstr>
      <vt:lpstr>A NEW MARKET HAS BORN</vt:lpstr>
      <vt:lpstr>A NEW MARKET HAS BORN</vt:lpstr>
      <vt:lpstr>LUMENS ARE FOR HUMANS We use the energy of the light for watching colors</vt:lpstr>
      <vt:lpstr>Presentación de PowerPoint</vt:lpstr>
      <vt:lpstr>LUMENS ARE FOR HUMANS</vt:lpstr>
      <vt:lpstr>LUMENS ARE FOR HUMANS</vt:lpstr>
      <vt:lpstr>LUMENS ARE FOR HUMANS</vt:lpstr>
      <vt:lpstr>LUMENS ARE FOR HUMANS… so easy?</vt:lpstr>
      <vt:lpstr>PPF FOR PLANTS</vt:lpstr>
      <vt:lpstr>Presentación de PowerPoint</vt:lpstr>
      <vt:lpstr>Presentación de PowerPoint</vt:lpstr>
      <vt:lpstr>ADVANTAGES</vt:lpstr>
      <vt:lpstr>ADVANTAGES</vt:lpstr>
      <vt:lpstr>ADVANTAGES</vt:lpstr>
      <vt:lpstr>ADVANTAGES</vt:lpstr>
      <vt:lpstr>ADVANTAGES</vt:lpstr>
      <vt:lpstr>APPLIANCES AND PRODUCTS</vt:lpstr>
      <vt:lpstr>APPLIANCES AND PRODUCTS – NOT ONLY MICROMOLES</vt:lpstr>
      <vt:lpstr>APPLIANCES AND PRODUCTS</vt:lpstr>
      <vt:lpstr>APPLIANCES AND PRODUCTS – OUTDOOR IP65 IK08</vt:lpstr>
      <vt:lpstr>APPLIANCES</vt:lpstr>
      <vt:lpstr>EXPERIENCES</vt:lpstr>
      <vt:lpstr>ABOUT MONTIJO SAMPLE – Day Light Integral</vt:lpstr>
      <vt:lpstr>ABOUT MONTIJO SAMPLE  - GREENHOUSE</vt:lpstr>
      <vt:lpstr>Which appliance fits better here?</vt:lpstr>
      <vt:lpstr>ABOUT MONTIJO SAMPLE - SPECTRUM</vt:lpstr>
      <vt:lpstr>ABOUT MONTIJO SAMPLE  – FIXTURE DISTRIBUTION</vt:lpstr>
      <vt:lpstr>ABOUT MONTIJO SAMPLE  – LIGHT DISTRIBUTION</vt:lpstr>
      <vt:lpstr>ABOUT MONTIJO SAMPLE  – PERFORMANCE</vt:lpstr>
      <vt:lpstr>ABOUT MONTIJO – OPTIONS</vt:lpstr>
      <vt:lpstr>ABOUT MONTIJO SAMPLE – OPTIONS</vt:lpstr>
      <vt:lpstr>ABOUT MONTIJO SAMPLE – OPTIONS</vt:lpstr>
      <vt:lpstr>ABOUT MONTIJO – CONCLUSIONS</vt:lpstr>
      <vt:lpstr>SIMULATION 1 - x3 Slim Profiles 60cm @20cm 0,5m interdistance 75W / shelve</vt:lpstr>
      <vt:lpstr>SIMULATION 2 x4 Slim Profiles 60cm @20cm 0,4m interdistance 100W / shelve</vt:lpstr>
      <vt:lpstr>Simulation 20W each 60cm profile PROFILES INSTALLED WIDTH</vt:lpstr>
      <vt:lpstr>SIMULATION 3 x3 Slim Profiles 60cm @20cm 0,5m interdistance 60W / shelve</vt:lpstr>
      <vt:lpstr>SIMULATION 4 x4 Slim Profiles 60cm @20cm 0,4m interdistance  80W / shelve</vt:lpstr>
      <vt:lpstr>Simulation 40W each 120cm profile PROFILES INSTALLED LONG</vt:lpstr>
      <vt:lpstr>SIMULATION 5 x2 Slim Profiles 120cm @20cm 0,4m interdistance 80W / shelve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MIT ABBILDUNGEN</dc:title>
  <dc:creator>charor</dc:creator>
  <cp:lastModifiedBy>alfonso molina patiño</cp:lastModifiedBy>
  <cp:revision>254</cp:revision>
  <dcterms:created xsi:type="dcterms:W3CDTF">2010-04-22T07:08:06Z</dcterms:created>
  <dcterms:modified xsi:type="dcterms:W3CDTF">2019-08-25T11:42:26Z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HQDSZ66DYF34-6-16</vt:lpwstr>
  </property>
  <property fmtid="{D5CDD505-2E9C-101B-9397-08002B2CF9AE}" pid="3" name="_dlc_DocIdItemGuid">
    <vt:lpwstr>e7e992e6-7c4e-4fd5-bba8-4d7f605ccf8c</vt:lpwstr>
  </property>
  <property fmtid="{D5CDD505-2E9C-101B-9397-08002B2CF9AE}" pid="4" name="_dlc_DocIdUrl">
    <vt:lpwstr>http://intrawurth/dpto/mktcorporativo/_layouts/15/DocIdRedir.aspx?ID=HQDSZ66DYF34-6-16, HQDSZ66DYF34-6-16</vt:lpwstr>
  </property>
  <property fmtid="{D5CDD505-2E9C-101B-9397-08002B2CF9AE}" pid="5" name="Tipo Información">
    <vt:lpwstr>PLANTILLAS</vt:lpwstr>
  </property>
  <property fmtid="{D5CDD505-2E9C-101B-9397-08002B2CF9AE}" pid="6" name="Descripción">
    <vt:lpwstr/>
  </property>
</Properties>
</file>